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71" r:id="rId3"/>
    <p:sldId id="257" r:id="rId4"/>
    <p:sldId id="259" r:id="rId5"/>
    <p:sldId id="264" r:id="rId6"/>
    <p:sldId id="262" r:id="rId7"/>
    <p:sldId id="263" r:id="rId8"/>
    <p:sldId id="265" r:id="rId9"/>
    <p:sldId id="274" r:id="rId10"/>
    <p:sldId id="275" r:id="rId11"/>
    <p:sldId id="272" r:id="rId12"/>
    <p:sldId id="276" r:id="rId13"/>
    <p:sldId id="277" r:id="rId14"/>
    <p:sldId id="278" r:id="rId15"/>
    <p:sldId id="279" r:id="rId16"/>
    <p:sldId id="280" r:id="rId17"/>
    <p:sldId id="281" r:id="rId18"/>
    <p:sldId id="282" r:id="rId19"/>
    <p:sldId id="288" r:id="rId20"/>
    <p:sldId id="284" r:id="rId21"/>
    <p:sldId id="285" r:id="rId22"/>
    <p:sldId id="286" r:id="rId23"/>
    <p:sldId id="267" r:id="rId24"/>
    <p:sldId id="268" r:id="rId25"/>
    <p:sldId id="269" r:id="rId26"/>
    <p:sldId id="292" r:id="rId27"/>
    <p:sldId id="291" r:id="rId28"/>
    <p:sldId id="290" r:id="rId29"/>
    <p:sldId id="270" r:id="rId30"/>
    <p:sldId id="289" r:id="rId31"/>
    <p:sldId id="273" r:id="rId32"/>
    <p:sldId id="266" r:id="rId33"/>
    <p:sldId id="293"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876"/>
    <p:restoredTop sz="88426"/>
  </p:normalViewPr>
  <p:slideViewPr>
    <p:cSldViewPr snapToGrid="0" snapToObjects="1">
      <p:cViewPr varScale="1">
        <p:scale>
          <a:sx n="92" d="100"/>
          <a:sy n="92" d="100"/>
        </p:scale>
        <p:origin x="192"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536A17-C2D3-E643-BB09-7377231DF4FF}" type="datetimeFigureOut">
              <a:rPr kumimoji="1" lang="zh-CN" altLang="en-US" smtClean="0"/>
              <a:t>2017/5/16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AE198-B6A7-1248-B132-6BAA4ADFF4C6}" type="slidenum">
              <a:rPr kumimoji="1" lang="zh-CN" altLang="en-US" smtClean="0"/>
              <a:t>‹#›</a:t>
            </a:fld>
            <a:endParaRPr kumimoji="1" lang="zh-CN" altLang="en-US"/>
          </a:p>
        </p:txBody>
      </p:sp>
    </p:spTree>
    <p:extLst>
      <p:ext uri="{BB962C8B-B14F-4D97-AF65-F5344CB8AC3E}">
        <p14:creationId xmlns:p14="http://schemas.microsoft.com/office/powerpoint/2010/main" val="24148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5</a:t>
            </a:r>
            <a:r>
              <a:rPr kumimoji="1" lang="zh-CN" altLang="en-US" dirty="0" smtClean="0"/>
              <a:t>问法的关键所在为：  鼓励解决问题的人要努力避开主观或自负的假设和逻辑陷阱， 从结果着手，沿着因果关系链条，顺藤摸瓜，穿越不同的抽象层面，直至找出原因问题的根本原因。</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4</a:t>
            </a:fld>
            <a:endParaRPr kumimoji="1" lang="zh-CN" altLang="en-US"/>
          </a:p>
        </p:txBody>
      </p:sp>
    </p:spTree>
    <p:extLst>
      <p:ext uri="{BB962C8B-B14F-4D97-AF65-F5344CB8AC3E}">
        <p14:creationId xmlns:p14="http://schemas.microsoft.com/office/powerpoint/2010/main" val="1917848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mr-IN" altLang="zh-CN" dirty="0" err="1" smtClean="0"/>
              <a:t>http</a:t>
            </a:r>
            <a:r>
              <a:rPr kumimoji="1" lang="mr-IN" altLang="zh-CN" dirty="0" smtClean="0"/>
              <a:t>://</a:t>
            </a:r>
            <a:r>
              <a:rPr kumimoji="1" lang="mr-IN" altLang="zh-CN" dirty="0" err="1" smtClean="0"/>
              <a:t>wiki.mbalib.com</a:t>
            </a:r>
            <a:r>
              <a:rPr kumimoji="1" lang="mr-IN" altLang="zh-CN" dirty="0" smtClean="0"/>
              <a:t>/</a:t>
            </a:r>
            <a:r>
              <a:rPr kumimoji="1" lang="mr-IN" altLang="zh-CN" dirty="0" err="1" smtClean="0"/>
              <a:t>wiki</a:t>
            </a:r>
            <a:r>
              <a:rPr kumimoji="1" lang="mr-IN" altLang="zh-CN" dirty="0" smtClean="0"/>
              <a:t>/%E4%B8%BA%E4%BB%80%E4%B9%88%E4%B8%80%E4%B8%BA%E4%BB%80%E4%B9%88%E5%88%86%E6%9E%90%E6%B3%95</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29</a:t>
            </a:fld>
            <a:endParaRPr kumimoji="1" lang="zh-CN" altLang="en-US"/>
          </a:p>
        </p:txBody>
      </p:sp>
    </p:spTree>
    <p:extLst>
      <p:ext uri="{BB962C8B-B14F-4D97-AF65-F5344CB8AC3E}">
        <p14:creationId xmlns:p14="http://schemas.microsoft.com/office/powerpoint/2010/main" val="947269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https://</a:t>
            </a:r>
            <a:r>
              <a:rPr kumimoji="1" lang="en-US" altLang="zh-CN" dirty="0" err="1" smtClean="0"/>
              <a:t>wenku.baidu.com</a:t>
            </a:r>
            <a:r>
              <a:rPr kumimoji="1" lang="en-US" altLang="zh-CN" dirty="0" smtClean="0"/>
              <a:t>/view/53e5b35d312b3169a451a433.html</a:t>
            </a:r>
            <a:r>
              <a:rPr kumimoji="1" lang="zh-CN" altLang="en-US" smtClean="0"/>
              <a:t> </a:t>
            </a:r>
            <a:endParaRPr kumimoji="1" lang="zh-CN" altLang="en-US"/>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31</a:t>
            </a:fld>
            <a:endParaRPr kumimoji="1" lang="zh-CN" altLang="en-US"/>
          </a:p>
        </p:txBody>
      </p:sp>
    </p:spTree>
    <p:extLst>
      <p:ext uri="{BB962C8B-B14F-4D97-AF65-F5344CB8AC3E}">
        <p14:creationId xmlns:p14="http://schemas.microsoft.com/office/powerpoint/2010/main" val="21308911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a:t>
            </a:r>
            <a:r>
              <a:rPr kumimoji="1" lang="en-US" altLang="zh-CN" dirty="0" err="1" smtClean="0"/>
              <a:t>tech.meituan.com</a:t>
            </a:r>
            <a:r>
              <a:rPr kumimoji="1" lang="en-US" altLang="zh-CN" dirty="0" smtClean="0"/>
              <a:t>/5whys-method.html</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32</a:t>
            </a:fld>
            <a:endParaRPr kumimoji="1" lang="zh-CN" altLang="en-US"/>
          </a:p>
        </p:txBody>
      </p:sp>
    </p:spTree>
    <p:extLst>
      <p:ext uri="{BB962C8B-B14F-4D97-AF65-F5344CB8AC3E}">
        <p14:creationId xmlns:p14="http://schemas.microsoft.com/office/powerpoint/2010/main" val="2142342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必须建立在事实基础上，而不是猜测、推测、假设的。</a:t>
            </a:r>
            <a:endParaRPr kumimoji="1" lang="en-US" altLang="zh-CN" dirty="0" smtClean="0"/>
          </a:p>
          <a:p>
            <a:r>
              <a:rPr kumimoji="1" lang="zh-CN" altLang="en-US" dirty="0" smtClean="0"/>
              <a:t>阐明现象，为避免猜测，需到现场去察看现象。</a:t>
            </a:r>
            <a:endParaRPr kumimoji="1" lang="en-US" altLang="zh-CN" dirty="0" smtClean="0"/>
          </a:p>
          <a:p>
            <a:r>
              <a:rPr kumimoji="1" lang="zh-CN" altLang="en-US" dirty="0" smtClean="0"/>
              <a:t>现象</a:t>
            </a:r>
            <a:r>
              <a:rPr kumimoji="1" lang="en-US" altLang="zh-CN" dirty="0" smtClean="0"/>
              <a:t>=</a:t>
            </a:r>
            <a:r>
              <a:rPr kumimoji="1" lang="zh-CN" altLang="en-US" dirty="0" smtClean="0"/>
              <a:t>能观察到的事件或事实。</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5</a:t>
            </a:fld>
            <a:endParaRPr kumimoji="1" lang="zh-CN" altLang="en-US"/>
          </a:p>
        </p:txBody>
      </p:sp>
    </p:spTree>
    <p:extLst>
      <p:ext uri="{BB962C8B-B14F-4D97-AF65-F5344CB8AC3E}">
        <p14:creationId xmlns:p14="http://schemas.microsoft.com/office/powerpoint/2010/main" val="1409488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如果我们没有这种追根究底的精神来发掘问题，我们很可能只是换根保险丝草草了事，真正的问题还是没有解决。 </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7</a:t>
            </a:fld>
            <a:endParaRPr kumimoji="1" lang="zh-CN" altLang="en-US"/>
          </a:p>
        </p:txBody>
      </p:sp>
    </p:spTree>
    <p:extLst>
      <p:ext uri="{BB962C8B-B14F-4D97-AF65-F5344CB8AC3E}">
        <p14:creationId xmlns:p14="http://schemas.microsoft.com/office/powerpoint/2010/main" val="129132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必须是朝着解决问题的方向进行分析，如果脱离了这个方向，</a:t>
            </a:r>
            <a:r>
              <a:rPr kumimoji="1" lang="en-US" altLang="zh-CN" dirty="0" smtClean="0"/>
              <a:t>5W</a:t>
            </a:r>
            <a:r>
              <a:rPr kumimoji="1" lang="zh-CN" altLang="en-US" dirty="0" smtClean="0"/>
              <a:t>就会走上死胡同。</a:t>
            </a:r>
            <a:endParaRPr kumimoji="1" lang="en-US" altLang="zh-CN" dirty="0" smtClean="0"/>
          </a:p>
          <a:p>
            <a:r>
              <a:rPr kumimoji="1" lang="zh-CN" altLang="en-US" dirty="0" smtClean="0"/>
              <a:t>如果按照这样的方法进行分析的话，你会发现离主题越来越远，要想分析出真正原因，几乎是不可能的，到头来只能是无头案。</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8</a:t>
            </a:fld>
            <a:endParaRPr kumimoji="1" lang="zh-CN" altLang="en-US"/>
          </a:p>
        </p:txBody>
      </p:sp>
    </p:spTree>
    <p:extLst>
      <p:ext uri="{BB962C8B-B14F-4D97-AF65-F5344CB8AC3E}">
        <p14:creationId xmlns:p14="http://schemas.microsoft.com/office/powerpoint/2010/main" val="1146802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没有一定？</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10</a:t>
            </a:fld>
            <a:endParaRPr kumimoji="1" lang="zh-CN" altLang="en-US"/>
          </a:p>
        </p:txBody>
      </p:sp>
    </p:spTree>
    <p:extLst>
      <p:ext uri="{BB962C8B-B14F-4D97-AF65-F5344CB8AC3E}">
        <p14:creationId xmlns:p14="http://schemas.microsoft.com/office/powerpoint/2010/main" val="1957488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从问题描述中发现问题。</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11</a:t>
            </a:fld>
            <a:endParaRPr kumimoji="1" lang="zh-CN" altLang="en-US"/>
          </a:p>
        </p:txBody>
      </p:sp>
    </p:spTree>
    <p:extLst>
      <p:ext uri="{BB962C8B-B14F-4D97-AF65-F5344CB8AC3E}">
        <p14:creationId xmlns:p14="http://schemas.microsoft.com/office/powerpoint/2010/main" val="337637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19</a:t>
            </a:fld>
            <a:endParaRPr kumimoji="1" lang="zh-CN" altLang="en-US"/>
          </a:p>
        </p:txBody>
      </p:sp>
    </p:spTree>
    <p:extLst>
      <p:ext uri="{BB962C8B-B14F-4D97-AF65-F5344CB8AC3E}">
        <p14:creationId xmlns:p14="http://schemas.microsoft.com/office/powerpoint/2010/main" val="1172061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逊（遜） </a:t>
            </a:r>
            <a:r>
              <a:rPr lang="en-US" altLang="zh-CN" sz="1200" b="0" i="0" kern="1200" dirty="0" err="1" smtClean="0">
                <a:solidFill>
                  <a:schemeClr val="tx1"/>
                </a:solidFill>
                <a:effectLst/>
                <a:latin typeface="+mn-lt"/>
                <a:ea typeface="+mn-ea"/>
                <a:cs typeface="+mn-cs"/>
              </a:rPr>
              <a:t>xùn</a:t>
            </a:r>
            <a:r>
              <a:rPr lang="en-US" altLang="zh-CN" sz="1200" b="0" i="0" kern="1200" dirty="0" smtClean="0">
                <a:solidFill>
                  <a:schemeClr val="tx1"/>
                </a:solidFill>
                <a:effectLst/>
                <a:latin typeface="+mn-lt"/>
                <a:ea typeface="+mn-ea"/>
                <a:cs typeface="+mn-cs"/>
              </a:rPr>
              <a:t> </a:t>
            </a:r>
          </a:p>
          <a:p>
            <a:r>
              <a:rPr kumimoji="1" lang="zh-CN" altLang="en-US" sz="1200" b="0" i="0" kern="1200" dirty="0" smtClean="0">
                <a:solidFill>
                  <a:schemeClr val="tx1"/>
                </a:solidFill>
                <a:effectLst/>
                <a:latin typeface="+mn-lt"/>
                <a:ea typeface="+mn-ea"/>
                <a:cs typeface="+mn-cs"/>
              </a:rPr>
              <a:t>试思考 ，除了拉上窗帘， 还有没有其他的解决办法呢？ </a:t>
            </a:r>
            <a:endParaRPr kumimoji="1" lang="en-US" altLang="zh-CN" sz="1200" b="0" i="0" kern="1200" dirty="0" smtClean="0">
              <a:solidFill>
                <a:schemeClr val="tx1"/>
              </a:solidFill>
              <a:effectLst/>
              <a:latin typeface="+mn-lt"/>
              <a:ea typeface="+mn-ea"/>
              <a:cs typeface="+mn-cs"/>
            </a:endParaRPr>
          </a:p>
          <a:p>
            <a:r>
              <a:rPr kumimoji="1" lang="zh-CN" altLang="en-US" sz="1200" b="0" i="0" kern="1200" dirty="0" smtClean="0">
                <a:solidFill>
                  <a:schemeClr val="tx1"/>
                </a:solidFill>
                <a:effectLst/>
                <a:latin typeface="+mn-lt"/>
                <a:ea typeface="+mn-ea"/>
                <a:cs typeface="+mn-cs"/>
              </a:rPr>
              <a:t>使用没有腐蚀性的清洁剂</a:t>
            </a:r>
            <a:endParaRPr kumimoji="1" lang="en-US" altLang="zh-CN" sz="1200" b="0" i="0" kern="1200" dirty="0" smtClean="0">
              <a:solidFill>
                <a:schemeClr val="tx1"/>
              </a:solidFill>
              <a:effectLst/>
              <a:latin typeface="+mn-lt"/>
              <a:ea typeface="+mn-ea"/>
              <a:cs typeface="+mn-cs"/>
            </a:endParaRPr>
          </a:p>
          <a:p>
            <a:r>
              <a:rPr kumimoji="1" lang="zh-CN" altLang="en-US" sz="1200" b="0" i="0" kern="1200" dirty="0" smtClean="0">
                <a:solidFill>
                  <a:schemeClr val="tx1"/>
                </a:solidFill>
                <a:effectLst/>
                <a:latin typeface="+mn-lt"/>
                <a:ea typeface="+mn-ea"/>
                <a:cs typeface="+mn-cs"/>
              </a:rPr>
              <a:t>扑杀燕子</a:t>
            </a:r>
            <a:endParaRPr kumimoji="1" lang="en-US" altLang="zh-CN" sz="1200" b="0" i="0" kern="1200" dirty="0" smtClean="0">
              <a:solidFill>
                <a:schemeClr val="tx1"/>
              </a:solidFill>
              <a:effectLst/>
              <a:latin typeface="+mn-lt"/>
              <a:ea typeface="+mn-ea"/>
              <a:cs typeface="+mn-cs"/>
            </a:endParaRPr>
          </a:p>
          <a:p>
            <a:r>
              <a:rPr kumimoji="1" lang="zh-CN" altLang="en-US" sz="1200" b="0" i="0" kern="1200" dirty="0" smtClean="0">
                <a:solidFill>
                  <a:schemeClr val="tx1"/>
                </a:solidFill>
                <a:effectLst/>
                <a:latin typeface="+mn-lt"/>
                <a:ea typeface="+mn-ea"/>
                <a:cs typeface="+mn-cs"/>
              </a:rPr>
              <a:t>杀死蜘蛛</a:t>
            </a:r>
            <a:endParaRPr kumimoji="1" lang="en-US" altLang="zh-CN" sz="1200" b="0" i="0" kern="1200" dirty="0" smtClean="0">
              <a:solidFill>
                <a:schemeClr val="tx1"/>
              </a:solidFill>
              <a:effectLst/>
              <a:latin typeface="+mn-lt"/>
              <a:ea typeface="+mn-ea"/>
              <a:cs typeface="+mn-cs"/>
            </a:endParaRPr>
          </a:p>
          <a:p>
            <a:r>
              <a:rPr kumimoji="1" lang="zh-CN" altLang="en-US" sz="1200" b="0" i="0" kern="1200" dirty="0" smtClean="0">
                <a:solidFill>
                  <a:schemeClr val="tx1"/>
                </a:solidFill>
                <a:effectLst/>
                <a:latin typeface="+mn-lt"/>
                <a:ea typeface="+mn-ea"/>
                <a:cs typeface="+mn-cs"/>
              </a:rPr>
              <a:t>杀死房间内的昆虫</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20</a:t>
            </a:fld>
            <a:endParaRPr kumimoji="1" lang="zh-CN" altLang="en-US"/>
          </a:p>
        </p:txBody>
      </p:sp>
    </p:spTree>
    <p:extLst>
      <p:ext uri="{BB962C8B-B14F-4D97-AF65-F5344CB8AC3E}">
        <p14:creationId xmlns:p14="http://schemas.microsoft.com/office/powerpoint/2010/main" val="957517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solidFill>
                  <a:srgbClr val="FFFF00"/>
                </a:solidFill>
              </a:rPr>
              <a:t>着眼于整个系统和过程</a:t>
            </a:r>
            <a:r>
              <a:rPr kumimoji="1" lang="zh-CN" altLang="en-US" dirty="0" smtClean="0"/>
              <a:t>，而</a:t>
            </a:r>
            <a:r>
              <a:rPr kumimoji="1" lang="zh-CN" altLang="en-US" dirty="0" smtClean="0">
                <a:solidFill>
                  <a:srgbClr val="FFFF00"/>
                </a:solidFill>
              </a:rPr>
              <a:t>非个人执行上的究责</a:t>
            </a:r>
          </a:p>
          <a:p>
            <a:r>
              <a:rPr kumimoji="1" lang="zh-CN" altLang="en-US" dirty="0" smtClean="0"/>
              <a:t>根本原因</a:t>
            </a:r>
            <a:endParaRPr kumimoji="1" lang="zh-CN" altLang="en-US" dirty="0"/>
          </a:p>
        </p:txBody>
      </p:sp>
      <p:sp>
        <p:nvSpPr>
          <p:cNvPr id="4" name="幻灯片编号占位符 3"/>
          <p:cNvSpPr>
            <a:spLocks noGrp="1"/>
          </p:cNvSpPr>
          <p:nvPr>
            <p:ph type="sldNum" sz="quarter" idx="10"/>
          </p:nvPr>
        </p:nvSpPr>
        <p:spPr/>
        <p:txBody>
          <a:bodyPr/>
          <a:lstStyle/>
          <a:p>
            <a:fld id="{9CBAE198-B6A7-1248-B132-6BAA4ADFF4C6}" type="slidenum">
              <a:rPr kumimoji="1" lang="zh-CN" altLang="en-US" smtClean="0"/>
              <a:t>23</a:t>
            </a:fld>
            <a:endParaRPr kumimoji="1" lang="zh-CN" altLang="en-US"/>
          </a:p>
        </p:txBody>
      </p:sp>
    </p:spTree>
    <p:extLst>
      <p:ext uri="{BB962C8B-B14F-4D97-AF65-F5344CB8AC3E}">
        <p14:creationId xmlns:p14="http://schemas.microsoft.com/office/powerpoint/2010/main" val="1664797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dirty="0"/>
              <a:t>5/16/17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B80C674-7DFC-42FE-B9CD-82963CDB1557}"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2076456F-F47D-4F25-8053-2A695DA0CA7D}"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zh-CN" altLang="en-US" smtClean="0"/>
              <a:t>单击此处编辑母版标题样式</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D6C7379-69CC-4837-9905-BEBA22830C8A}"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9EB8B7E-8AEE-4F10-BFEE-C999AD004D36}"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三栏">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zh-CN" altLang="en-US" smtClean="0"/>
              <a:t>单击此处编辑母版标题样式</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8668F3F9-58BC-440B-B37B-805B9055EF92}" type="datetimeFigureOut">
              <a:rPr lang="en-US" dirty="0"/>
              <a:t>5/16/17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三栏图片">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zh-CN" altLang="en-US" smtClean="0"/>
              <a:t>单击此处编辑母版标题样式</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0D5A53AF-48EA-489D-8260-9DCAB666386A}" type="datetimeFigureOut">
              <a:rPr lang="en-US" dirty="0"/>
              <a:t>5/16/17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dirty="0"/>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dirty="0"/>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dirty="0"/>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zh-CN" altLang="en-US" smtClean="0"/>
              <a:t>单击此处编辑母版标题样式</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dirty="0"/>
              <a:t>5/16/17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120000" y="2505075"/>
            <a:ext cx="5025216"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6" name="Content Placeholder 5"/>
          <p:cNvSpPr>
            <a:spLocks noGrp="1"/>
          </p:cNvSpPr>
          <p:nvPr>
            <p:ph sz="quarter" idx="4"/>
          </p:nvPr>
        </p:nvSpPr>
        <p:spPr>
          <a:xfrm>
            <a:off x="6319840" y="2505075"/>
            <a:ext cx="5035548"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dirty="0"/>
              <a:t>5/16/17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dirty="0"/>
              <a:t>5/16/17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dirty="0"/>
              <a:t>5/16/17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F7D1BD23-6E54-4D9D-AD88-A2813C73CC25}"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471A834-4F3C-4AF9-9C74-05EC35A0F292}" type="datetimeFigureOut">
              <a:rPr lang="en-US" dirty="0"/>
              <a:t>5/16/17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dirty="0"/>
              <a:t>5/16/17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2.tif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9.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iki.sankuai.com/pages/viewpage.action?pageId=4634540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841863" y="1680607"/>
            <a:ext cx="8585504" cy="2721576"/>
          </a:xfrm>
        </p:spPr>
        <p:txBody>
          <a:bodyPr>
            <a:normAutofit/>
          </a:bodyPr>
          <a:lstStyle/>
          <a:p>
            <a:pPr>
              <a:lnSpc>
                <a:spcPct val="100000"/>
              </a:lnSpc>
            </a:pPr>
            <a:r>
              <a:rPr kumimoji="1" lang="en-US" altLang="zh-CN" sz="5400" dirty="0" smtClean="0">
                <a:latin typeface="+mj-ea"/>
                <a:cs typeface="DengXian" charset="-122"/>
              </a:rPr>
              <a:t>5</a:t>
            </a:r>
            <a:r>
              <a:rPr kumimoji="1" lang="zh-CN" altLang="en-US" sz="5400" dirty="0" smtClean="0">
                <a:latin typeface="+mj-ea"/>
                <a:cs typeface="DengXian" charset="-122"/>
              </a:rPr>
              <a:t> </a:t>
            </a:r>
            <a:r>
              <a:rPr kumimoji="1" lang="en-US" altLang="zh-CN" sz="5400" dirty="0" smtClean="0">
                <a:latin typeface="+mj-ea"/>
                <a:cs typeface="DengXian" charset="-122"/>
              </a:rPr>
              <a:t>WHYS</a:t>
            </a:r>
            <a:r>
              <a:rPr kumimoji="1" lang="zh-CN" altLang="en-US" sz="5400" dirty="0" smtClean="0">
                <a:latin typeface="+mj-ea"/>
                <a:cs typeface="DengXian" charset="-122"/>
              </a:rPr>
              <a:t> </a:t>
            </a:r>
            <a:r>
              <a:rPr kumimoji="1" lang="en-US" altLang="zh-CN" sz="5400" dirty="0" smtClean="0">
                <a:latin typeface="+mj-ea"/>
                <a:cs typeface="DengXian" charset="-122"/>
              </a:rPr>
              <a:t/>
            </a:r>
            <a:br>
              <a:rPr kumimoji="1" lang="en-US" altLang="zh-CN" sz="5400" dirty="0" smtClean="0">
                <a:latin typeface="+mj-ea"/>
                <a:cs typeface="DengXian" charset="-122"/>
              </a:rPr>
            </a:br>
            <a:r>
              <a:rPr kumimoji="1" lang="zh-CN" altLang="en-US" sz="5400" dirty="0" smtClean="0">
                <a:latin typeface="+mj-ea"/>
                <a:cs typeface="DengXian" charset="-122"/>
              </a:rPr>
              <a:t>根本原因分析法</a:t>
            </a:r>
            <a:r>
              <a:rPr kumimoji="1" lang="en-US" altLang="zh-CN" sz="5400" dirty="0" smtClean="0">
                <a:latin typeface="+mj-ea"/>
                <a:cs typeface="DengXian" charset="-122"/>
              </a:rPr>
              <a:t/>
            </a:r>
            <a:br>
              <a:rPr kumimoji="1" lang="en-US" altLang="zh-CN" sz="5400" dirty="0" smtClean="0">
                <a:latin typeface="+mj-ea"/>
                <a:cs typeface="DengXian" charset="-122"/>
              </a:rPr>
            </a:br>
            <a:r>
              <a:rPr lang="zh-CN" altLang="en-US" sz="5400" b="1" dirty="0" smtClean="0">
                <a:effectLst/>
                <a:latin typeface="+mj-ea"/>
              </a:rPr>
              <a:t> </a:t>
            </a:r>
            <a:r>
              <a:rPr lang="en-US" altLang="zh-CN" sz="5400" b="1" dirty="0" smtClean="0">
                <a:effectLst/>
                <a:latin typeface="+mj-ea"/>
              </a:rPr>
              <a:t>Root </a:t>
            </a:r>
            <a:r>
              <a:rPr lang="en-US" altLang="zh-CN" sz="5400" b="1" dirty="0">
                <a:effectLst/>
                <a:latin typeface="+mj-ea"/>
              </a:rPr>
              <a:t>Cause </a:t>
            </a:r>
            <a:r>
              <a:rPr lang="en-US" altLang="zh-CN" sz="5400" b="1" dirty="0" smtClean="0">
                <a:effectLst/>
                <a:latin typeface="+mj-ea"/>
              </a:rPr>
              <a:t>Analysis</a:t>
            </a:r>
            <a:endParaRPr kumimoji="1" lang="zh-CN" altLang="en-US" sz="5400" dirty="0">
              <a:latin typeface="+mj-ea"/>
              <a:cs typeface="DengXian" charset="-122"/>
            </a:endParaRPr>
          </a:p>
        </p:txBody>
      </p:sp>
      <p:sp>
        <p:nvSpPr>
          <p:cNvPr id="3" name="副标题 2"/>
          <p:cNvSpPr>
            <a:spLocks noGrp="1"/>
          </p:cNvSpPr>
          <p:nvPr>
            <p:ph type="subTitle" idx="1"/>
          </p:nvPr>
        </p:nvSpPr>
        <p:spPr>
          <a:xfrm>
            <a:off x="7519736" y="4500491"/>
            <a:ext cx="2907631" cy="754025"/>
          </a:xfrm>
        </p:spPr>
        <p:txBody>
          <a:bodyPr/>
          <a:lstStyle/>
          <a:p>
            <a:r>
              <a:rPr kumimoji="1" lang="zh-CN" altLang="en-US" dirty="0" smtClean="0"/>
              <a:t>郭红俊</a:t>
            </a:r>
            <a:endParaRPr kumimoji="1" lang="zh-CN" altLang="en-US" dirty="0"/>
          </a:p>
        </p:txBody>
      </p:sp>
    </p:spTree>
    <p:extLst>
      <p:ext uri="{BB962C8B-B14F-4D97-AF65-F5344CB8AC3E}">
        <p14:creationId xmlns:p14="http://schemas.microsoft.com/office/powerpoint/2010/main" val="11316311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45680" y="1303110"/>
            <a:ext cx="10233800" cy="4351338"/>
          </a:xfrm>
        </p:spPr>
        <p:txBody>
          <a:bodyPr/>
          <a:lstStyle/>
          <a:p>
            <a:pPr marL="0" indent="0">
              <a:buNone/>
            </a:pPr>
            <a:r>
              <a:rPr kumimoji="1" lang="zh-CN" altLang="en-US" dirty="0" smtClean="0"/>
              <a:t>思维方式的差异，有些喜欢找借口，这些借口就是那些</a:t>
            </a:r>
            <a:r>
              <a:rPr kumimoji="1" lang="zh-CN" altLang="en-US" dirty="0" smtClean="0">
                <a:solidFill>
                  <a:srgbClr val="FFFF00"/>
                </a:solidFill>
              </a:rPr>
              <a:t>不可控</a:t>
            </a:r>
            <a:r>
              <a:rPr kumimoji="1" lang="zh-CN" altLang="en-US" dirty="0" smtClean="0"/>
              <a:t>的原因。</a:t>
            </a:r>
            <a:endParaRPr kumimoji="1" lang="en-US" altLang="zh-CN" dirty="0" smtClean="0"/>
          </a:p>
          <a:p>
            <a:pPr marL="0" indent="0">
              <a:buNone/>
            </a:pPr>
            <a:endParaRPr kumimoji="1" lang="en-US" altLang="zh-CN" dirty="0" smtClean="0"/>
          </a:p>
          <a:p>
            <a:pPr lvl="1"/>
            <a:r>
              <a:rPr kumimoji="1" lang="zh-CN" altLang="en-US" dirty="0" smtClean="0"/>
              <a:t>问到第二个</a:t>
            </a:r>
            <a:r>
              <a:rPr kumimoji="1" lang="en-US" altLang="zh-CN" dirty="0" smtClean="0"/>
              <a:t>W</a:t>
            </a:r>
            <a:r>
              <a:rPr kumimoji="1" lang="zh-CN" altLang="en-US" dirty="0" smtClean="0"/>
              <a:t>时，可以采取纠正措施了，将水清除。</a:t>
            </a:r>
            <a:endParaRPr kumimoji="1" lang="en-US" altLang="zh-CN" dirty="0" smtClean="0"/>
          </a:p>
          <a:p>
            <a:pPr lvl="1"/>
            <a:r>
              <a:rPr kumimoji="1" lang="zh-CN" altLang="en-US" dirty="0" smtClean="0"/>
              <a:t>第一个至第四个</a:t>
            </a:r>
            <a:r>
              <a:rPr kumimoji="1" lang="en-US" altLang="zh-CN" dirty="0" smtClean="0"/>
              <a:t>W</a:t>
            </a:r>
            <a:r>
              <a:rPr kumimoji="1" lang="zh-CN" altLang="en-US" dirty="0" smtClean="0"/>
              <a:t>的潜在因子都存在摔跤者“</a:t>
            </a:r>
            <a:r>
              <a:rPr kumimoji="1" lang="zh-CN" altLang="en-US" dirty="0" smtClean="0">
                <a:solidFill>
                  <a:srgbClr val="FFFF00"/>
                </a:solidFill>
              </a:rPr>
              <a:t>大意</a:t>
            </a:r>
            <a:r>
              <a:rPr kumimoji="1" lang="zh-CN" altLang="en-US" dirty="0" smtClean="0">
                <a:solidFill>
                  <a:schemeClr val="tx1"/>
                </a:solidFill>
              </a:rPr>
              <a:t>摔倒</a:t>
            </a:r>
            <a:r>
              <a:rPr kumimoji="1" lang="zh-CN" altLang="en-US" dirty="0" smtClean="0"/>
              <a:t>”，如果他走路小心点，即使地面滑、即使地面有水，只要他小心点，完全可以一步跨过或绕道走。</a:t>
            </a:r>
            <a:endParaRPr kumimoji="1" lang="en-US" altLang="zh-CN" dirty="0" smtClean="0"/>
          </a:p>
          <a:p>
            <a:pPr lvl="1"/>
            <a:r>
              <a:rPr kumimoji="1" lang="zh-CN" altLang="en-US" dirty="0" smtClean="0"/>
              <a:t>第五个</a:t>
            </a:r>
            <a:r>
              <a:rPr kumimoji="1" lang="en-US" altLang="zh-CN" dirty="0" smtClean="0"/>
              <a:t>W</a:t>
            </a:r>
            <a:r>
              <a:rPr kumimoji="1" lang="zh-CN" altLang="en-US" dirty="0" smtClean="0"/>
              <a:t>的回答存在逻辑错误</a:t>
            </a:r>
            <a:endParaRPr kumimoji="1" lang="en-US" altLang="zh-CN" dirty="0" smtClean="0"/>
          </a:p>
          <a:p>
            <a:pPr lvl="2"/>
            <a:r>
              <a:rPr kumimoji="1" lang="zh-CN" altLang="en-US" dirty="0" smtClean="0"/>
              <a:t>纸杯掉地上一定是因为没有杯托么？</a:t>
            </a:r>
            <a:endParaRPr kumimoji="1" lang="en-US" altLang="zh-CN" dirty="0" smtClean="0"/>
          </a:p>
          <a:p>
            <a:pPr lvl="2"/>
            <a:r>
              <a:rPr kumimoji="1" lang="zh-CN" altLang="en-US" dirty="0" smtClean="0"/>
              <a:t>没有杯托一定会导致纸杯掉地上么？</a:t>
            </a:r>
            <a:endParaRPr kumimoji="1" lang="zh-CN" altLang="en-US" dirty="0"/>
          </a:p>
        </p:txBody>
      </p:sp>
      <p:pic>
        <p:nvPicPr>
          <p:cNvPr id="26" name="图片 2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05969" y="4114800"/>
            <a:ext cx="4205653" cy="2521131"/>
          </a:xfrm>
          <a:prstGeom prst="rect">
            <a:avLst/>
          </a:prstGeom>
        </p:spPr>
      </p:pic>
    </p:spTree>
    <p:extLst>
      <p:ext uri="{BB962C8B-B14F-4D97-AF65-F5344CB8AC3E}">
        <p14:creationId xmlns:p14="http://schemas.microsoft.com/office/powerpoint/2010/main" val="19322605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问题描述</a:t>
            </a:r>
            <a:endParaRPr kumimoji="1" lang="zh-CN"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38945796"/>
              </p:ext>
            </p:extLst>
          </p:nvPr>
        </p:nvGraphicFramePr>
        <p:xfrm>
          <a:off x="838200" y="1440614"/>
          <a:ext cx="10603832" cy="4582160"/>
        </p:xfrm>
        <a:graphic>
          <a:graphicData uri="http://schemas.openxmlformats.org/drawingml/2006/table">
            <a:tbl>
              <a:tblPr firstRow="1" bandRow="1">
                <a:tableStyleId>{5C22544A-7EE6-4342-B048-85BDC9FD1C3A}</a:tableStyleId>
              </a:tblPr>
              <a:tblGrid>
                <a:gridCol w="1156858"/>
                <a:gridCol w="3623689"/>
                <a:gridCol w="5823285"/>
              </a:tblGrid>
              <a:tr h="132236">
                <a:tc>
                  <a:txBody>
                    <a:bodyPr/>
                    <a:lstStyle/>
                    <a:p>
                      <a:endParaRPr lang="zh-CN" altLang="en-US" dirty="0"/>
                    </a:p>
                  </a:txBody>
                  <a:tcPr/>
                </a:tc>
                <a:tc>
                  <a:txBody>
                    <a:bodyPr/>
                    <a:lstStyle/>
                    <a:p>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车子停住了</a:t>
                      </a:r>
                    </a:p>
                  </a:txBody>
                  <a:tcPr/>
                </a:tc>
              </a:tr>
              <a:tr h="370840">
                <a:tc>
                  <a:txBody>
                    <a:bodyPr/>
                    <a:lstStyle/>
                    <a:p>
                      <a:pPr algn="ctr"/>
                      <a:r>
                        <a:rPr lang="en-US" altLang="zh-CN" dirty="0" smtClean="0"/>
                        <a:t>What</a:t>
                      </a:r>
                      <a:endParaRPr lang="zh-CN" altLang="en-US" dirty="0"/>
                    </a:p>
                  </a:txBody>
                  <a:tcPr/>
                </a:tc>
                <a:tc>
                  <a:txBody>
                    <a:bodyPr/>
                    <a:lstStyle/>
                    <a:p>
                      <a:r>
                        <a:rPr lang="zh-CN" altLang="en-US" baseline="0" dirty="0" smtClean="0"/>
                        <a:t>发生了什么问题</a:t>
                      </a:r>
                      <a:endParaRPr lang="zh-CN" altLang="en-US" dirty="0"/>
                    </a:p>
                  </a:txBody>
                  <a:tcPr/>
                </a:tc>
                <a:tc rowSpan="7">
                  <a:txBody>
                    <a:bodyPr/>
                    <a:lstStyle/>
                    <a:p>
                      <a:pPr marL="285750" indent="-285750">
                        <a:buFont typeface="Arial" charset="0"/>
                        <a:buChar char="•"/>
                      </a:pPr>
                      <a:r>
                        <a:rPr lang="zh-CN" altLang="en-US" dirty="0" smtClean="0"/>
                        <a:t>事件的完整过程（时间线）：几点到几点发生了什么？ 某段时间做了什么？ </a:t>
                      </a:r>
                      <a:endParaRPr lang="en-US" altLang="zh-CN" dirty="0" smtClean="0"/>
                    </a:p>
                    <a:p>
                      <a:pPr marL="285750" indent="-285750">
                        <a:buFont typeface="Arial" charset="0"/>
                        <a:buChar char="•"/>
                      </a:pPr>
                      <a:r>
                        <a:rPr lang="zh-CN" altLang="en-US" dirty="0" smtClean="0"/>
                        <a:t>是不是能快速发现问题？ 为什么没有提前预警？ </a:t>
                      </a:r>
                      <a:endParaRPr lang="en-US" altLang="zh-CN" dirty="0" smtClean="0"/>
                    </a:p>
                    <a:p>
                      <a:pPr marL="285750" indent="-285750">
                        <a:buFont typeface="Arial" charset="0"/>
                        <a:buChar char="•"/>
                      </a:pPr>
                      <a:r>
                        <a:rPr lang="zh-CN" altLang="en-US" dirty="0" smtClean="0"/>
                        <a:t>在我的职责范围内可以做什么？</a:t>
                      </a:r>
                      <a:endParaRPr lang="zh-CN" altLang="en-US" dirty="0"/>
                    </a:p>
                  </a:txBody>
                  <a:tcPr/>
                </a:tc>
              </a:tr>
              <a:tr h="370840">
                <a:tc>
                  <a:txBody>
                    <a:bodyPr/>
                    <a:lstStyle/>
                    <a:p>
                      <a:pPr algn="ctr"/>
                      <a:r>
                        <a:rPr lang="en-US" altLang="zh-CN" dirty="0" smtClean="0"/>
                        <a:t>Who</a:t>
                      </a:r>
                    </a:p>
                  </a:txBody>
                  <a:tcPr/>
                </a:tc>
                <a:tc>
                  <a:txBody>
                    <a:bodyPr/>
                    <a:lstStyle/>
                    <a:p>
                      <a:r>
                        <a:rPr lang="zh-CN" altLang="en-US" dirty="0" smtClean="0"/>
                        <a:t>责任人是谁。</a:t>
                      </a:r>
                      <a:r>
                        <a:rPr lang="en-US" altLang="zh-CN" dirty="0" smtClean="0"/>
                        <a:t/>
                      </a:r>
                      <a:br>
                        <a:rPr lang="en-US" altLang="zh-CN" dirty="0" smtClean="0"/>
                      </a:br>
                      <a:r>
                        <a:rPr lang="zh-CN" altLang="en-US" dirty="0" smtClean="0"/>
                        <a:t>谁发现的。</a:t>
                      </a:r>
                      <a:r>
                        <a:rPr lang="en-US" altLang="zh-CN" dirty="0" smtClean="0"/>
                        <a:t/>
                      </a:r>
                      <a:br>
                        <a:rPr lang="en-US" altLang="zh-CN" dirty="0" smtClean="0"/>
                      </a:br>
                      <a:r>
                        <a:rPr lang="zh-CN" altLang="en-US" dirty="0" smtClean="0"/>
                        <a:t>谁解决的。</a:t>
                      </a:r>
                      <a:endParaRPr lang="zh-CN" altLang="en-US" dirty="0"/>
                    </a:p>
                  </a:txBody>
                  <a:tcPr/>
                </a:tc>
                <a:tc vMerge="1">
                  <a:txBody>
                    <a:bodyPr/>
                    <a:lstStyle/>
                    <a:p>
                      <a:endParaRPr lang="zh-CN" altLang="en-US" dirty="0"/>
                    </a:p>
                  </a:txBody>
                  <a:tcPr/>
                </a:tc>
              </a:tr>
              <a:tr h="370840">
                <a:tc>
                  <a:txBody>
                    <a:bodyPr/>
                    <a:lstStyle/>
                    <a:p>
                      <a:pPr algn="ctr"/>
                      <a:r>
                        <a:rPr lang="en-US" altLang="zh-CN" dirty="0" smtClean="0"/>
                        <a:t>Where</a:t>
                      </a:r>
                      <a:endParaRPr lang="zh-CN" altLang="en-US" dirty="0"/>
                    </a:p>
                  </a:txBody>
                  <a:tcPr/>
                </a:tc>
                <a:tc>
                  <a:txBody>
                    <a:bodyPr/>
                    <a:lstStyle/>
                    <a:p>
                      <a:r>
                        <a:rPr lang="zh-CN" altLang="en-US" dirty="0" smtClean="0"/>
                        <a:t>在哪里发现的事故</a:t>
                      </a:r>
                      <a:endParaRPr lang="zh-CN" altLang="en-US" dirty="0"/>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a:txBody>
                  <a:tcPr/>
                </a:tc>
              </a:tr>
              <a:tr h="370840">
                <a:tc>
                  <a:txBody>
                    <a:bodyPr/>
                    <a:lstStyle/>
                    <a:p>
                      <a:pPr algn="ctr"/>
                      <a:r>
                        <a:rPr lang="en-US" altLang="zh-CN" dirty="0" smtClean="0"/>
                        <a:t>When</a:t>
                      </a:r>
                      <a:endParaRPr lang="zh-CN" altLang="en-US" dirty="0"/>
                    </a:p>
                  </a:txBody>
                  <a:tcPr/>
                </a:tc>
                <a:tc>
                  <a:txBody>
                    <a:bodyPr/>
                    <a:lstStyle/>
                    <a:p>
                      <a:r>
                        <a:rPr lang="zh-CN" altLang="en-US" dirty="0" smtClean="0"/>
                        <a:t>什么时候发现的，什么时间解决的，</a:t>
                      </a:r>
                      <a:r>
                        <a:rPr lang="en-US" altLang="zh-CN" dirty="0" smtClean="0"/>
                        <a:t/>
                      </a:r>
                      <a:br>
                        <a:rPr lang="en-US" altLang="zh-CN" dirty="0" smtClean="0"/>
                      </a:br>
                      <a:r>
                        <a:rPr lang="zh-CN" altLang="en-US" dirty="0" smtClean="0"/>
                        <a:t>事故的时间因素</a:t>
                      </a:r>
                      <a:endParaRPr lang="zh-CN" altLang="en-US" dirty="0"/>
                    </a:p>
                  </a:txBody>
                  <a:tcPr/>
                </a:tc>
                <a:tc vMerge="1">
                  <a:txBody>
                    <a:bodyPr/>
                    <a:lstStyle/>
                    <a:p>
                      <a:endParaRPr lang="zh-CN" altLang="en-US" dirty="0"/>
                    </a:p>
                  </a:txBody>
                  <a:tcPr/>
                </a:tc>
              </a:tr>
              <a:tr h="370840">
                <a:tc>
                  <a:txBody>
                    <a:bodyPr/>
                    <a:lstStyle/>
                    <a:p>
                      <a:pPr algn="ctr"/>
                      <a:r>
                        <a:rPr lang="en-US" altLang="zh-CN" dirty="0" smtClean="0"/>
                        <a:t>Why</a:t>
                      </a:r>
                      <a:endParaRPr lang="zh-CN" altLang="en-US" dirty="0"/>
                    </a:p>
                  </a:txBody>
                  <a:tcPr/>
                </a:tc>
                <a:tc>
                  <a:txBody>
                    <a:bodyPr/>
                    <a:lstStyle/>
                    <a:p>
                      <a:r>
                        <a:rPr lang="zh-CN" altLang="en-US" dirty="0" smtClean="0"/>
                        <a:t>为什么它是个事故？</a:t>
                      </a:r>
                      <a:r>
                        <a:rPr lang="en-US" altLang="zh-CN" dirty="0" smtClean="0"/>
                        <a:t/>
                      </a:r>
                      <a:br>
                        <a:rPr lang="en-US" altLang="zh-CN" dirty="0" smtClean="0"/>
                      </a:br>
                      <a:r>
                        <a:rPr lang="zh-CN" altLang="en-US" dirty="0" smtClean="0"/>
                        <a:t>事故的影响。</a:t>
                      </a:r>
                      <a:endParaRPr lang="zh-CN" altLang="en-US" dirty="0"/>
                    </a:p>
                  </a:txBody>
                  <a:tcPr/>
                </a:tc>
                <a:tc vMerge="1">
                  <a:txBody>
                    <a:bodyPr/>
                    <a:lstStyle/>
                    <a:p>
                      <a:endParaRPr lang="zh-CN" altLang="en-US" dirty="0"/>
                    </a:p>
                  </a:txBody>
                  <a:tcPr/>
                </a:tc>
              </a:tr>
              <a:tr h="370840">
                <a:tc>
                  <a:txBody>
                    <a:bodyPr/>
                    <a:lstStyle/>
                    <a:p>
                      <a:pPr algn="ctr"/>
                      <a:r>
                        <a:rPr lang="en-US" altLang="zh-CN" dirty="0" smtClean="0"/>
                        <a:t>How</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如何发现的问题？ </a:t>
                      </a:r>
                    </a:p>
                    <a:p>
                      <a:r>
                        <a:rPr lang="zh-CN" altLang="en-US" dirty="0" smtClean="0"/>
                        <a:t>如何被解决的？</a:t>
                      </a:r>
                      <a:endParaRPr lang="zh-CN" altLang="en-US" dirty="0"/>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a:p>
                  </a:txBody>
                  <a:tcPr/>
                </a:tc>
              </a:tr>
              <a:tr h="370840">
                <a:tc>
                  <a:txBody>
                    <a:bodyPr/>
                    <a:lstStyle/>
                    <a:p>
                      <a:pPr algn="ctr"/>
                      <a:r>
                        <a:rPr lang="en-US" altLang="zh-CN" dirty="0" smtClean="0"/>
                        <a:t>How</a:t>
                      </a:r>
                      <a:r>
                        <a:rPr lang="zh-CN" altLang="en-US" dirty="0" smtClean="0"/>
                        <a:t> </a:t>
                      </a:r>
                      <a:r>
                        <a:rPr lang="en-US" altLang="zh-CN" dirty="0" smtClean="0"/>
                        <a:t>Much</a:t>
                      </a:r>
                      <a:endParaRPr lang="zh-CN" altLang="en-US" dirty="0"/>
                    </a:p>
                  </a:txBody>
                  <a:tcPr/>
                </a:tc>
                <a:tc>
                  <a:txBody>
                    <a:bodyPr/>
                    <a:lstStyle/>
                    <a:p>
                      <a:r>
                        <a:rPr lang="zh-CN" altLang="en-US" dirty="0" smtClean="0"/>
                        <a:t>事故的可量化的影响范围、造成的损失、影响了多少用户。</a:t>
                      </a:r>
                      <a:endParaRPr lang="zh-CN" altLang="en-US" dirty="0"/>
                    </a:p>
                  </a:txBody>
                  <a:tcPr/>
                </a:tc>
                <a:tc vMerge="1">
                  <a:txBody>
                    <a:bodyPr/>
                    <a:lstStyle/>
                    <a:p>
                      <a:endParaRPr lang="zh-CN" altLang="en-US" dirty="0"/>
                    </a:p>
                  </a:txBody>
                  <a:tcPr/>
                </a:tc>
              </a:tr>
            </a:tbl>
          </a:graphicData>
        </a:graphic>
      </p:graphicFrame>
    </p:spTree>
    <p:extLst>
      <p:ext uri="{BB962C8B-B14F-4D97-AF65-F5344CB8AC3E}">
        <p14:creationId xmlns:p14="http://schemas.microsoft.com/office/powerpoint/2010/main" val="20978760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70263" y="404949"/>
            <a:ext cx="11325497" cy="5772014"/>
          </a:xfrm>
        </p:spPr>
        <p:txBody>
          <a:bodyPr>
            <a:normAutofit lnSpcReduction="10000"/>
          </a:bodyPr>
          <a:lstStyle/>
          <a:p>
            <a:pPr marL="0" indent="0">
              <a:buNone/>
            </a:pPr>
            <a:r>
              <a:rPr kumimoji="1" lang="zh-CN" altLang="en-US" dirty="0" smtClean="0"/>
              <a:t>现象：车间每天都有扫不完的油。</a:t>
            </a:r>
            <a:endParaRPr kumimoji="1" lang="en-US" altLang="zh-CN" dirty="0" smtClean="0"/>
          </a:p>
          <a:p>
            <a:r>
              <a:rPr kumimoji="1" lang="en-US" altLang="zh-CN" dirty="0" smtClean="0"/>
              <a:t>W1:</a:t>
            </a:r>
            <a:r>
              <a:rPr kumimoji="1" lang="zh-CN" altLang="en-US" dirty="0" smtClean="0"/>
              <a:t> 为什么车间每天都有扫不完的油</a:t>
            </a:r>
            <a:r>
              <a:rPr kumimoji="1" lang="en-US" altLang="zh-CN" dirty="0" smtClean="0"/>
              <a:t>-</a:t>
            </a:r>
            <a:r>
              <a:rPr kumimoji="1" lang="zh-CN" altLang="en-US" dirty="0" smtClean="0">
                <a:solidFill>
                  <a:srgbClr val="FFFF00"/>
                </a:solidFill>
              </a:rPr>
              <a:t>因为油抽在抽油过程中漏油</a:t>
            </a:r>
            <a:endParaRPr kumimoji="1" lang="en-US" altLang="zh-CN" dirty="0" smtClean="0">
              <a:solidFill>
                <a:srgbClr val="FFFF00"/>
              </a:solidFill>
            </a:endParaRPr>
          </a:p>
          <a:p>
            <a:r>
              <a:rPr kumimoji="1" lang="en-US" altLang="zh-CN" dirty="0" smtClean="0"/>
              <a:t>W2:</a:t>
            </a:r>
            <a:r>
              <a:rPr kumimoji="1" lang="zh-CN" altLang="en-US" dirty="0" smtClean="0"/>
              <a:t>为什么油抽在抽油过程中漏油</a:t>
            </a:r>
            <a:r>
              <a:rPr kumimoji="1" lang="en-US" altLang="zh-CN" dirty="0" smtClean="0"/>
              <a:t>-</a:t>
            </a:r>
            <a:r>
              <a:rPr kumimoji="1" lang="zh-CN" altLang="en-US" dirty="0" smtClean="0">
                <a:solidFill>
                  <a:srgbClr val="FFFF00"/>
                </a:solidFill>
              </a:rPr>
              <a:t>因为油抽新买来就是漏的</a:t>
            </a:r>
            <a:endParaRPr kumimoji="1" lang="en-US" altLang="zh-CN" dirty="0" smtClean="0">
              <a:solidFill>
                <a:srgbClr val="FFFF00"/>
              </a:solidFill>
            </a:endParaRPr>
          </a:p>
          <a:p>
            <a:r>
              <a:rPr kumimoji="1" lang="en-US" altLang="zh-CN" dirty="0" smtClean="0"/>
              <a:t>W3:</a:t>
            </a:r>
            <a:r>
              <a:rPr kumimoji="1" lang="zh-CN" altLang="en-US" dirty="0" smtClean="0"/>
              <a:t>为什么油抽新买来就是漏的</a:t>
            </a:r>
            <a:r>
              <a:rPr kumimoji="1" lang="en-US" altLang="zh-CN" dirty="0" smtClean="0"/>
              <a:t>-</a:t>
            </a:r>
            <a:r>
              <a:rPr kumimoji="1" lang="zh-CN" altLang="en-US" dirty="0" smtClean="0">
                <a:solidFill>
                  <a:srgbClr val="FFFF00"/>
                </a:solidFill>
              </a:rPr>
              <a:t>因为油抽质量不过关</a:t>
            </a:r>
            <a:endParaRPr kumimoji="1" lang="en-US" altLang="zh-CN" dirty="0" smtClean="0">
              <a:solidFill>
                <a:srgbClr val="FFFF00"/>
              </a:solidFill>
            </a:endParaRPr>
          </a:p>
          <a:p>
            <a:r>
              <a:rPr kumimoji="1" lang="en-US" altLang="zh-CN" dirty="0" smtClean="0"/>
              <a:t>W4:</a:t>
            </a:r>
            <a:r>
              <a:rPr kumimoji="1" lang="zh-CN" altLang="en-US" dirty="0" smtClean="0"/>
              <a:t>为什么买质量不过关的油抽</a:t>
            </a:r>
            <a:r>
              <a:rPr kumimoji="1" lang="en-US" altLang="zh-CN" dirty="0" smtClean="0"/>
              <a:t>-</a:t>
            </a:r>
            <a:r>
              <a:rPr kumimoji="1" lang="zh-CN" altLang="en-US" dirty="0" smtClean="0">
                <a:solidFill>
                  <a:srgbClr val="FFFF00"/>
                </a:solidFill>
              </a:rPr>
              <a:t>因为油抽价格低</a:t>
            </a:r>
            <a:endParaRPr kumimoji="1" lang="en-US" altLang="zh-CN" dirty="0" smtClean="0">
              <a:solidFill>
                <a:srgbClr val="FFFF00"/>
              </a:solidFill>
            </a:endParaRPr>
          </a:p>
          <a:p>
            <a:r>
              <a:rPr kumimoji="1" lang="en-US" altLang="zh-CN" dirty="0" smtClean="0"/>
              <a:t>W5:</a:t>
            </a:r>
            <a:r>
              <a:rPr kumimoji="1" lang="zh-CN" altLang="en-US" dirty="0" smtClean="0"/>
              <a:t>为什么买价格低的油抽</a:t>
            </a:r>
            <a:r>
              <a:rPr kumimoji="1" lang="en-US" altLang="zh-CN" dirty="0" smtClean="0"/>
              <a:t>-</a:t>
            </a:r>
            <a:r>
              <a:rPr kumimoji="1" lang="zh-CN" altLang="en-US" dirty="0" smtClean="0">
                <a:solidFill>
                  <a:srgbClr val="FFFF00"/>
                </a:solidFill>
              </a:rPr>
              <a:t>因为要控制成本</a:t>
            </a:r>
            <a:endParaRPr kumimoji="1" lang="en-US" altLang="zh-CN" dirty="0" smtClean="0">
              <a:solidFill>
                <a:srgbClr val="FFFF00"/>
              </a:solidFill>
            </a:endParaRPr>
          </a:p>
          <a:p>
            <a:r>
              <a:rPr kumimoji="1" lang="en-US" altLang="zh-CN" dirty="0" smtClean="0"/>
              <a:t>W6:</a:t>
            </a:r>
            <a:r>
              <a:rPr kumimoji="1" lang="zh-CN" altLang="en-US" dirty="0" smtClean="0"/>
              <a:t>漏油浪费成本，为什么不权衡，到底如何才能有效控制成本</a:t>
            </a:r>
            <a:r>
              <a:rPr kumimoji="1" lang="en-US" altLang="zh-CN" dirty="0" smtClean="0"/>
              <a:t>-</a:t>
            </a:r>
            <a:r>
              <a:rPr kumimoji="1" lang="zh-CN" altLang="en-US" dirty="0" smtClean="0">
                <a:solidFill>
                  <a:srgbClr val="FFFF00"/>
                </a:solidFill>
              </a:rPr>
              <a:t>因为采购坚持的是价低采购</a:t>
            </a:r>
            <a:endParaRPr kumimoji="1" lang="en-US" altLang="zh-CN" dirty="0" smtClean="0">
              <a:solidFill>
                <a:srgbClr val="FFFF00"/>
              </a:solidFill>
            </a:endParaRPr>
          </a:p>
          <a:p>
            <a:r>
              <a:rPr kumimoji="1" lang="en-US" altLang="zh-CN" dirty="0" smtClean="0"/>
              <a:t>W7:</a:t>
            </a:r>
            <a:r>
              <a:rPr kumimoji="1" lang="zh-CN" altLang="en-US" dirty="0" smtClean="0"/>
              <a:t>为什么要坚持价低采购</a:t>
            </a:r>
            <a:r>
              <a:rPr kumimoji="1" lang="en-US" altLang="zh-CN" dirty="0" smtClean="0"/>
              <a:t>-</a:t>
            </a:r>
            <a:r>
              <a:rPr kumimoji="1" lang="zh-CN" altLang="en-US" dirty="0" smtClean="0">
                <a:solidFill>
                  <a:srgbClr val="FFFF00"/>
                </a:solidFill>
              </a:rPr>
              <a:t>因为相同型号的产品，价格高了不好报销，有没完没了的调查及追问</a:t>
            </a:r>
            <a:endParaRPr kumimoji="1" lang="en-US" altLang="zh-CN" dirty="0" smtClean="0">
              <a:solidFill>
                <a:srgbClr val="FFFF00"/>
              </a:solidFill>
            </a:endParaRPr>
          </a:p>
          <a:p>
            <a:r>
              <a:rPr kumimoji="1" lang="en-US" altLang="zh-CN" dirty="0" smtClean="0"/>
              <a:t>W8:</a:t>
            </a:r>
            <a:r>
              <a:rPr kumimoji="1" lang="zh-CN" altLang="en-US" dirty="0" smtClean="0"/>
              <a:t>为什么是相同型号？为什么不好报销及有没完没了的调查和追问</a:t>
            </a:r>
            <a:r>
              <a:rPr kumimoji="1" lang="en-US" altLang="zh-CN" dirty="0" smtClean="0"/>
              <a:t>-</a:t>
            </a:r>
            <a:r>
              <a:rPr kumimoji="1" lang="zh-CN" altLang="en-US" dirty="0" smtClean="0">
                <a:solidFill>
                  <a:srgbClr val="FFFF00"/>
                </a:solidFill>
              </a:rPr>
              <a:t>因为</a:t>
            </a:r>
            <a:r>
              <a:rPr kumimoji="1" lang="en-US" altLang="zh-CN" dirty="0" smtClean="0">
                <a:solidFill>
                  <a:srgbClr val="FFFF00"/>
                </a:solidFill>
              </a:rPr>
              <a:t>ERP</a:t>
            </a:r>
            <a:r>
              <a:rPr kumimoji="1" lang="zh-CN" altLang="en-US" dirty="0" smtClean="0">
                <a:solidFill>
                  <a:srgbClr val="FFFF00"/>
                </a:solidFill>
              </a:rPr>
              <a:t>混乱，油抽只有一个型号；因为最后审核采购报销的是老板娘</a:t>
            </a:r>
            <a:endParaRPr kumimoji="1" lang="zh-CN" altLang="en-US" dirty="0"/>
          </a:p>
        </p:txBody>
      </p:sp>
    </p:spTree>
    <p:extLst>
      <p:ext uri="{BB962C8B-B14F-4D97-AF65-F5344CB8AC3E}">
        <p14:creationId xmlns:p14="http://schemas.microsoft.com/office/powerpoint/2010/main" val="144845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96389" y="352697"/>
            <a:ext cx="11116491" cy="6178732"/>
          </a:xfrm>
        </p:spPr>
        <p:txBody>
          <a:bodyPr/>
          <a:lstStyle/>
          <a:p>
            <a:r>
              <a:rPr kumimoji="1" lang="en-US" altLang="zh-CN" dirty="0" smtClean="0"/>
              <a:t>W9:</a:t>
            </a:r>
            <a:r>
              <a:rPr kumimoji="1" lang="zh-CN" altLang="en-US" dirty="0" smtClean="0"/>
              <a:t>为什么最后审核采购报销的是老板娘</a:t>
            </a:r>
            <a:r>
              <a:rPr kumimoji="1" lang="en-US" altLang="zh-CN" dirty="0" smtClean="0"/>
              <a:t>-</a:t>
            </a:r>
            <a:r>
              <a:rPr kumimoji="1" lang="zh-CN" altLang="en-US" dirty="0" smtClean="0">
                <a:solidFill>
                  <a:srgbClr val="FFFF00"/>
                </a:solidFill>
              </a:rPr>
              <a:t>因为是典型的温州企业</a:t>
            </a:r>
            <a:endParaRPr kumimoji="1" lang="en-US" altLang="zh-CN" dirty="0" smtClean="0">
              <a:solidFill>
                <a:srgbClr val="FFFF00"/>
              </a:solidFill>
            </a:endParaRPr>
          </a:p>
          <a:p>
            <a:r>
              <a:rPr kumimoji="1" lang="en-US" altLang="zh-CN" dirty="0" smtClean="0"/>
              <a:t>W10:</a:t>
            </a:r>
            <a:r>
              <a:rPr kumimoji="1" lang="zh-CN" altLang="en-US" dirty="0" smtClean="0"/>
              <a:t>为什么使用人（质检部）没有反馈漏油的情况</a:t>
            </a:r>
            <a:r>
              <a:rPr kumimoji="1" lang="en-US" altLang="zh-CN" dirty="0" smtClean="0"/>
              <a:t>-</a:t>
            </a:r>
            <a:r>
              <a:rPr kumimoji="1" lang="zh-CN" altLang="en-US" dirty="0" smtClean="0">
                <a:solidFill>
                  <a:srgbClr val="FFFF00"/>
                </a:solidFill>
              </a:rPr>
              <a:t>因为反馈给采购后并没有接受买新的，所以反馈几次以后，就没有再反馈</a:t>
            </a:r>
            <a:endParaRPr kumimoji="1" lang="en-US" altLang="zh-CN" dirty="0" smtClean="0">
              <a:solidFill>
                <a:srgbClr val="FFFF00"/>
              </a:solidFill>
            </a:endParaRPr>
          </a:p>
          <a:p>
            <a:r>
              <a:rPr kumimoji="1" lang="en-US" altLang="zh-CN" dirty="0" smtClean="0"/>
              <a:t>W11:</a:t>
            </a:r>
            <a:r>
              <a:rPr kumimoji="1" lang="zh-CN" altLang="en-US" dirty="0" smtClean="0"/>
              <a:t>为什么质检部反馈的建议采购可以不接受</a:t>
            </a:r>
            <a:r>
              <a:rPr kumimoji="1" lang="en-US" altLang="zh-CN" dirty="0" smtClean="0"/>
              <a:t>-</a:t>
            </a:r>
            <a:r>
              <a:rPr kumimoji="1" lang="zh-CN" altLang="en-US" dirty="0" smtClean="0">
                <a:solidFill>
                  <a:srgbClr val="FFFF00"/>
                </a:solidFill>
              </a:rPr>
              <a:t>因为在采购部前，质检部有弱势的一面</a:t>
            </a:r>
            <a:endParaRPr kumimoji="1" lang="en-US" altLang="zh-CN" dirty="0" smtClean="0">
              <a:solidFill>
                <a:srgbClr val="FFFF00"/>
              </a:solidFill>
            </a:endParaRPr>
          </a:p>
          <a:p>
            <a:r>
              <a:rPr kumimoji="1" lang="en-US" altLang="zh-CN" dirty="0" smtClean="0"/>
              <a:t>W12:</a:t>
            </a:r>
            <a:r>
              <a:rPr kumimoji="1" lang="zh-CN" altLang="en-US" dirty="0" smtClean="0"/>
              <a:t>为什么质检部有弱势的一面</a:t>
            </a:r>
            <a:r>
              <a:rPr kumimoji="1" lang="en-US" altLang="zh-CN" dirty="0" smtClean="0"/>
              <a:t>-</a:t>
            </a:r>
            <a:r>
              <a:rPr kumimoji="1" lang="zh-CN" altLang="en-US" dirty="0" smtClean="0">
                <a:solidFill>
                  <a:srgbClr val="FFFF00"/>
                </a:solidFill>
              </a:rPr>
              <a:t>因为质检部经常存在漏检，需要采购与供应商在事后处理</a:t>
            </a:r>
            <a:endParaRPr kumimoji="1" lang="en-US" altLang="zh-CN" dirty="0" smtClean="0">
              <a:solidFill>
                <a:srgbClr val="FFFF00"/>
              </a:solidFill>
            </a:endParaRPr>
          </a:p>
          <a:p>
            <a:r>
              <a:rPr kumimoji="1" lang="en-US" altLang="zh-CN" dirty="0" smtClean="0"/>
              <a:t>W13:</a:t>
            </a:r>
            <a:r>
              <a:rPr kumimoji="1" lang="zh-CN" altLang="en-US" dirty="0" smtClean="0"/>
              <a:t>为什么存在漏检</a:t>
            </a:r>
            <a:r>
              <a:rPr kumimoji="1" lang="en-US" altLang="zh-CN" dirty="0" smtClean="0"/>
              <a:t>-</a:t>
            </a:r>
            <a:r>
              <a:rPr kumimoji="1" lang="zh-CN" altLang="en-US" dirty="0" smtClean="0">
                <a:solidFill>
                  <a:srgbClr val="FFFF00"/>
                </a:solidFill>
              </a:rPr>
              <a:t>因为供应商质量不稳定，经常在一批中有个别不合格，质检部并没有人员全检的人员配置，技术部的图纸经常随意更改且存在错误</a:t>
            </a:r>
            <a:endParaRPr kumimoji="1" lang="en-US" altLang="zh-CN" dirty="0" smtClean="0">
              <a:solidFill>
                <a:srgbClr val="FFFF00"/>
              </a:solidFill>
            </a:endParaRPr>
          </a:p>
          <a:p>
            <a:r>
              <a:rPr kumimoji="1" lang="en-US" altLang="zh-CN" dirty="0" smtClean="0"/>
              <a:t>W14:</a:t>
            </a:r>
            <a:r>
              <a:rPr kumimoji="1" lang="zh-CN" altLang="en-US" dirty="0" smtClean="0"/>
              <a:t>为什么质检没有全检的人员配置，为什么供应商质量不稳定</a:t>
            </a:r>
            <a:r>
              <a:rPr kumimoji="1" lang="en-US" altLang="zh-CN" dirty="0" smtClean="0"/>
              <a:t>-</a:t>
            </a:r>
            <a:r>
              <a:rPr kumimoji="1" lang="zh-CN" altLang="en-US" dirty="0" smtClean="0">
                <a:solidFill>
                  <a:srgbClr val="FFFF00"/>
                </a:solidFill>
              </a:rPr>
              <a:t>按照公司的人员定岗，质检部人员远远达不到全检，只能抽检；因为供应商缺乏考核，都是关系户，没有专门供应商管理这一概念。</a:t>
            </a:r>
            <a:endParaRPr kumimoji="1" lang="zh-CN" altLang="en-US" dirty="0">
              <a:solidFill>
                <a:srgbClr val="FFFF00"/>
              </a:solidFill>
            </a:endParaRPr>
          </a:p>
        </p:txBody>
      </p:sp>
    </p:spTree>
    <p:extLst>
      <p:ext uri="{BB962C8B-B14F-4D97-AF65-F5344CB8AC3E}">
        <p14:creationId xmlns:p14="http://schemas.microsoft.com/office/powerpoint/2010/main" val="854290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87383" y="796834"/>
            <a:ext cx="11469188" cy="5381897"/>
          </a:xfrm>
        </p:spPr>
        <p:txBody>
          <a:bodyPr/>
          <a:lstStyle/>
          <a:p>
            <a:r>
              <a:rPr kumimoji="1" lang="en-US" altLang="zh-CN" dirty="0" smtClean="0"/>
              <a:t>W15:</a:t>
            </a:r>
            <a:r>
              <a:rPr kumimoji="1" lang="zh-CN" altLang="en-US" dirty="0" smtClean="0"/>
              <a:t>为什么技术部的图纸可以随便更改，为什么图纸需要经常更改</a:t>
            </a:r>
            <a:r>
              <a:rPr kumimoji="1" lang="en-US" altLang="zh-CN" dirty="0" smtClean="0"/>
              <a:t>-</a:t>
            </a:r>
            <a:r>
              <a:rPr kumimoji="1" lang="zh-CN" altLang="en-US" dirty="0" smtClean="0">
                <a:solidFill>
                  <a:srgbClr val="FFFF00"/>
                </a:solidFill>
              </a:rPr>
              <a:t>因为没有完整的图纸管理方法，没有人监督技术图纸的更改；因为技术部技术不成熟，经常图纸有错误</a:t>
            </a:r>
            <a:endParaRPr kumimoji="1" lang="en-US" altLang="zh-CN" dirty="0" smtClean="0">
              <a:solidFill>
                <a:srgbClr val="FFFF00"/>
              </a:solidFill>
            </a:endParaRPr>
          </a:p>
          <a:p>
            <a:r>
              <a:rPr kumimoji="1" lang="en-US" altLang="zh-CN" dirty="0" smtClean="0"/>
              <a:t>W16:</a:t>
            </a:r>
            <a:r>
              <a:rPr kumimoji="1" lang="zh-CN" altLang="en-US" dirty="0" smtClean="0"/>
              <a:t>为什么没有完整的图纸管理方法，没有人监督图纸的更改</a:t>
            </a:r>
            <a:r>
              <a:rPr kumimoji="1" lang="en-US" altLang="zh-CN" dirty="0" smtClean="0"/>
              <a:t>-</a:t>
            </a:r>
            <a:r>
              <a:rPr kumimoji="1" lang="zh-CN" altLang="en-US" dirty="0" smtClean="0">
                <a:solidFill>
                  <a:srgbClr val="FFFF00"/>
                </a:solidFill>
              </a:rPr>
              <a:t>因为没有人制定制度，也没有人执行监督制度</a:t>
            </a:r>
            <a:endParaRPr kumimoji="1" lang="en-US" altLang="zh-CN" dirty="0" smtClean="0">
              <a:solidFill>
                <a:srgbClr val="FFFF00"/>
              </a:solidFill>
            </a:endParaRPr>
          </a:p>
          <a:p>
            <a:r>
              <a:rPr kumimoji="1" lang="en-US" altLang="zh-CN" dirty="0" smtClean="0"/>
              <a:t>W17:</a:t>
            </a:r>
            <a:r>
              <a:rPr kumimoji="1" lang="zh-CN" altLang="en-US" dirty="0" smtClean="0"/>
              <a:t>为什么没有人制定制度，也没有人执行监督制度</a:t>
            </a:r>
            <a:r>
              <a:rPr kumimoji="1" lang="en-US" altLang="zh-CN" dirty="0" smtClean="0"/>
              <a:t>-</a:t>
            </a:r>
            <a:r>
              <a:rPr kumimoji="1" lang="zh-CN" altLang="en-US" dirty="0" smtClean="0">
                <a:solidFill>
                  <a:srgbClr val="FFFF00"/>
                </a:solidFill>
              </a:rPr>
              <a:t>因为技术部负责人经常变换</a:t>
            </a:r>
            <a:endParaRPr kumimoji="1" lang="en-US" altLang="zh-CN" dirty="0" smtClean="0">
              <a:solidFill>
                <a:srgbClr val="FFFF00"/>
              </a:solidFill>
            </a:endParaRPr>
          </a:p>
          <a:p>
            <a:r>
              <a:rPr kumimoji="1" lang="en-US" altLang="zh-CN" dirty="0" smtClean="0"/>
              <a:t>W18:</a:t>
            </a:r>
            <a:r>
              <a:rPr kumimoji="1" lang="zh-CN" altLang="en-US" dirty="0" smtClean="0"/>
              <a:t>为什么技术部负责人经常变换</a:t>
            </a:r>
            <a:r>
              <a:rPr kumimoji="1" lang="en-US" altLang="zh-CN" dirty="0" smtClean="0"/>
              <a:t>-</a:t>
            </a:r>
            <a:r>
              <a:rPr kumimoji="1" lang="zh-CN" altLang="en-US" dirty="0" smtClean="0">
                <a:solidFill>
                  <a:srgbClr val="FFFF00"/>
                </a:solidFill>
              </a:rPr>
              <a:t>因为企业留不住人才</a:t>
            </a:r>
            <a:endParaRPr kumimoji="1" lang="en-US" altLang="zh-CN" dirty="0" smtClean="0">
              <a:solidFill>
                <a:srgbClr val="FFFF00"/>
              </a:solidFill>
            </a:endParaRPr>
          </a:p>
          <a:p>
            <a:r>
              <a:rPr kumimoji="1" lang="en-US" altLang="zh-CN" dirty="0" smtClean="0"/>
              <a:t>W19:</a:t>
            </a:r>
            <a:r>
              <a:rPr kumimoji="1" lang="zh-CN" altLang="en-US" dirty="0" smtClean="0"/>
              <a:t>企业为什么留不住人才</a:t>
            </a:r>
            <a:r>
              <a:rPr kumimoji="1" lang="en-US" altLang="zh-CN" dirty="0" smtClean="0"/>
              <a:t>-</a:t>
            </a:r>
            <a:r>
              <a:rPr kumimoji="1" lang="zh-CN" altLang="en-US" dirty="0" smtClean="0">
                <a:solidFill>
                  <a:srgbClr val="FFFF00"/>
                </a:solidFill>
              </a:rPr>
              <a:t>因为企业没有很好的管理管理者</a:t>
            </a:r>
            <a:endParaRPr kumimoji="1" lang="en-US" altLang="zh-CN" dirty="0" smtClean="0">
              <a:solidFill>
                <a:srgbClr val="FFFF00"/>
              </a:solidFill>
            </a:endParaRPr>
          </a:p>
          <a:p>
            <a:r>
              <a:rPr kumimoji="1" lang="en-US" altLang="zh-CN" dirty="0" smtClean="0"/>
              <a:t>W20:</a:t>
            </a:r>
            <a:r>
              <a:rPr kumimoji="1" lang="zh-CN" altLang="en-US" dirty="0" smtClean="0"/>
              <a:t>为什么没有管理好管理者</a:t>
            </a:r>
            <a:r>
              <a:rPr kumimoji="1" lang="en-US" altLang="zh-CN" dirty="0" smtClean="0"/>
              <a:t>-</a:t>
            </a:r>
            <a:r>
              <a:rPr kumimoji="1" lang="zh-CN" altLang="en-US" dirty="0" smtClean="0">
                <a:solidFill>
                  <a:srgbClr val="FFFF00"/>
                </a:solidFill>
              </a:rPr>
              <a:t>授钱（位）而没授权，家族成员位居要职，各自为政</a:t>
            </a:r>
            <a:endParaRPr kumimoji="1" lang="zh-CN" altLang="en-US" dirty="0">
              <a:solidFill>
                <a:srgbClr val="FFFF00"/>
              </a:solidFill>
            </a:endParaRPr>
          </a:p>
        </p:txBody>
      </p:sp>
    </p:spTree>
    <p:extLst>
      <p:ext uri="{BB962C8B-B14F-4D97-AF65-F5344CB8AC3E}">
        <p14:creationId xmlns:p14="http://schemas.microsoft.com/office/powerpoint/2010/main" val="1883460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41960" y="911546"/>
            <a:ext cx="11018520" cy="5532703"/>
          </a:xfrm>
          <a:prstGeom prst="rect">
            <a:avLst/>
          </a:prstGeom>
        </p:spPr>
      </p:pic>
    </p:spTree>
    <p:extLst>
      <p:ext uri="{BB962C8B-B14F-4D97-AF65-F5344CB8AC3E}">
        <p14:creationId xmlns:p14="http://schemas.microsoft.com/office/powerpoint/2010/main" val="7487343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9427" y="258980"/>
            <a:ext cx="10190533" cy="6446619"/>
          </a:xfrm>
          <a:prstGeom prst="rect">
            <a:avLst/>
          </a:prstGeom>
        </p:spPr>
      </p:pic>
    </p:spTree>
    <p:extLst>
      <p:ext uri="{BB962C8B-B14F-4D97-AF65-F5344CB8AC3E}">
        <p14:creationId xmlns:p14="http://schemas.microsoft.com/office/powerpoint/2010/main" val="1554555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199983" y="482350"/>
            <a:ext cx="9620417" cy="6025130"/>
          </a:xfrm>
          <a:prstGeom prst="rect">
            <a:avLst/>
          </a:prstGeom>
        </p:spPr>
      </p:pic>
    </p:spTree>
    <p:extLst>
      <p:ext uri="{BB962C8B-B14F-4D97-AF65-F5344CB8AC3E}">
        <p14:creationId xmlns:p14="http://schemas.microsoft.com/office/powerpoint/2010/main" val="18582986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72440" y="726967"/>
            <a:ext cx="11033760" cy="5492997"/>
          </a:xfrm>
          <a:prstGeom prst="rect">
            <a:avLst/>
          </a:prstGeom>
        </p:spPr>
      </p:pic>
    </p:spTree>
    <p:extLst>
      <p:ext uri="{BB962C8B-B14F-4D97-AF65-F5344CB8AC3E}">
        <p14:creationId xmlns:p14="http://schemas.microsoft.com/office/powerpoint/2010/main" val="4567437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6073" y="140449"/>
            <a:ext cx="11238247" cy="6717551"/>
          </a:xfrm>
          <a:prstGeom prst="rect">
            <a:avLst/>
          </a:prstGeom>
        </p:spPr>
      </p:pic>
    </p:spTree>
    <p:extLst>
      <p:ext uri="{BB962C8B-B14F-4D97-AF65-F5344CB8AC3E}">
        <p14:creationId xmlns:p14="http://schemas.microsoft.com/office/powerpoint/2010/main" val="19795642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38206" y="96011"/>
            <a:ext cx="6580274" cy="1325563"/>
          </a:xfrm>
        </p:spPr>
        <p:txBody>
          <a:bodyPr/>
          <a:lstStyle/>
          <a:p>
            <a:pPr algn="r"/>
            <a:r>
              <a:rPr kumimoji="1" lang="en-US" altLang="zh-CN" dirty="0" smtClean="0"/>
              <a:t>RCA</a:t>
            </a:r>
            <a:r>
              <a:rPr kumimoji="1" lang="zh-CN" altLang="en-US" dirty="0" smtClean="0"/>
              <a:t>的几种分析方法</a:t>
            </a:r>
            <a:endParaRPr kumimoji="1" lang="zh-CN" altLang="en-US" dirty="0"/>
          </a:p>
        </p:txBody>
      </p:sp>
      <p:sp>
        <p:nvSpPr>
          <p:cNvPr id="3" name="内容占位符 2"/>
          <p:cNvSpPr>
            <a:spLocks noGrp="1"/>
          </p:cNvSpPr>
          <p:nvPr>
            <p:ph idx="1"/>
          </p:nvPr>
        </p:nvSpPr>
        <p:spPr>
          <a:xfrm>
            <a:off x="1021385" y="1604942"/>
            <a:ext cx="2678696" cy="3186848"/>
          </a:xfrm>
        </p:spPr>
        <p:txBody>
          <a:bodyPr/>
          <a:lstStyle/>
          <a:p>
            <a:pPr>
              <a:lnSpc>
                <a:spcPct val="150000"/>
              </a:lnSpc>
            </a:pPr>
            <a:r>
              <a:rPr kumimoji="1" lang="zh-CN" altLang="en-US" dirty="0" smtClean="0"/>
              <a:t>头脑风暴法</a:t>
            </a:r>
            <a:endParaRPr kumimoji="1" lang="en-US" altLang="zh-CN" dirty="0" smtClean="0"/>
          </a:p>
          <a:p>
            <a:pPr>
              <a:lnSpc>
                <a:spcPct val="150000"/>
              </a:lnSpc>
            </a:pPr>
            <a:r>
              <a:rPr kumimoji="1" lang="zh-CN" altLang="en-US" dirty="0" smtClean="0"/>
              <a:t>鱼骨图</a:t>
            </a:r>
            <a:endParaRPr kumimoji="1" lang="en-US" altLang="zh-CN" dirty="0" smtClean="0"/>
          </a:p>
          <a:p>
            <a:pPr>
              <a:lnSpc>
                <a:spcPct val="150000"/>
              </a:lnSpc>
            </a:pPr>
            <a:r>
              <a:rPr kumimoji="1" lang="en-US" altLang="zh-CN" dirty="0" smtClean="0"/>
              <a:t>FTA</a:t>
            </a:r>
            <a:r>
              <a:rPr kumimoji="1" lang="zh-CN" altLang="en-US" dirty="0" smtClean="0"/>
              <a:t> 原因树</a:t>
            </a:r>
            <a:endParaRPr kumimoji="1" lang="en-US" altLang="zh-CN" dirty="0" smtClean="0"/>
          </a:p>
          <a:p>
            <a:pPr>
              <a:lnSpc>
                <a:spcPct val="150000"/>
              </a:lnSpc>
            </a:pPr>
            <a:r>
              <a:rPr kumimoji="1" lang="en-US" altLang="zh-CN" dirty="0" smtClean="0"/>
              <a:t>WHY-WHY</a:t>
            </a:r>
            <a:r>
              <a:rPr kumimoji="1" lang="zh-CN" altLang="en-US" dirty="0" smtClean="0"/>
              <a:t>图</a:t>
            </a:r>
            <a:endParaRPr kumimoji="1" lang="zh-CN" altLang="en-US" dirty="0"/>
          </a:p>
        </p:txBody>
      </p:sp>
      <p:pic>
        <p:nvPicPr>
          <p:cNvPr id="7" name="图片 6"/>
          <p:cNvPicPr>
            <a:picLocks noChangeAspect="1"/>
          </p:cNvPicPr>
          <p:nvPr/>
        </p:nvPicPr>
        <p:blipFill>
          <a:blip r:embed="rId2"/>
          <a:stretch>
            <a:fillRect/>
          </a:stretch>
        </p:blipFill>
        <p:spPr>
          <a:xfrm>
            <a:off x="5024616" y="1705581"/>
            <a:ext cx="5932648" cy="4657129"/>
          </a:xfrm>
          <a:prstGeom prst="rect">
            <a:avLst/>
          </a:prstGeom>
        </p:spPr>
      </p:pic>
      <p:pic>
        <p:nvPicPr>
          <p:cNvPr id="4" name="图片 3"/>
          <p:cNvPicPr>
            <a:picLocks noChangeAspect="1"/>
          </p:cNvPicPr>
          <p:nvPr/>
        </p:nvPicPr>
        <p:blipFill>
          <a:blip r:embed="rId3"/>
          <a:stretch>
            <a:fillRect/>
          </a:stretch>
        </p:blipFill>
        <p:spPr>
          <a:xfrm>
            <a:off x="3176977" y="1421574"/>
            <a:ext cx="8641503" cy="4247706"/>
          </a:xfrm>
          <a:prstGeom prst="rect">
            <a:avLst/>
          </a:prstGeom>
        </p:spPr>
      </p:pic>
      <p:pic>
        <p:nvPicPr>
          <p:cNvPr id="5" name="图片 4"/>
          <p:cNvPicPr>
            <a:picLocks noChangeAspect="1"/>
          </p:cNvPicPr>
          <p:nvPr/>
        </p:nvPicPr>
        <p:blipFill>
          <a:blip r:embed="rId4"/>
          <a:stretch>
            <a:fillRect/>
          </a:stretch>
        </p:blipFill>
        <p:spPr>
          <a:xfrm>
            <a:off x="4566982" y="795743"/>
            <a:ext cx="4874576" cy="5789422"/>
          </a:xfrm>
          <a:prstGeom prst="rect">
            <a:avLst/>
          </a:prstGeom>
        </p:spPr>
      </p:pic>
      <p:pic>
        <p:nvPicPr>
          <p:cNvPr id="6" name="图片 5"/>
          <p:cNvPicPr>
            <a:picLocks noChangeAspect="1"/>
          </p:cNvPicPr>
          <p:nvPr/>
        </p:nvPicPr>
        <p:blipFill>
          <a:blip r:embed="rId5"/>
          <a:stretch>
            <a:fillRect/>
          </a:stretch>
        </p:blipFill>
        <p:spPr>
          <a:xfrm>
            <a:off x="3986297" y="1174351"/>
            <a:ext cx="5921087" cy="5410814"/>
          </a:xfrm>
          <a:prstGeom prst="rect">
            <a:avLst/>
          </a:prstGeom>
        </p:spPr>
      </p:pic>
    </p:spTree>
    <p:extLst>
      <p:ext uri="{BB962C8B-B14F-4D97-AF65-F5344CB8AC3E}">
        <p14:creationId xmlns:p14="http://schemas.microsoft.com/office/powerpoint/2010/main" val="1984622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28600" y="228600"/>
            <a:ext cx="11689080" cy="6385560"/>
          </a:xfrm>
        </p:spPr>
        <p:txBody>
          <a:bodyPr/>
          <a:lstStyle/>
          <a:p>
            <a:pPr marL="0" indent="0">
              <a:buNone/>
            </a:pPr>
            <a:r>
              <a:rPr kumimoji="1" lang="zh-CN" altLang="en-US" dirty="0" smtClean="0"/>
              <a:t>美国华盛顿广场的杰弗逊纪念馆大厦年久失修，表面斑驳陈旧，政府非常担心，派专家调查原因</a:t>
            </a:r>
            <a:endParaRPr kumimoji="1" lang="en-US" altLang="zh-CN" dirty="0" smtClean="0"/>
          </a:p>
          <a:p>
            <a:endParaRPr kumimoji="1" lang="en-US" altLang="zh-CN" dirty="0"/>
          </a:p>
          <a:p>
            <a:r>
              <a:rPr kumimoji="1" lang="zh-CN" altLang="en-US" dirty="0" smtClean="0"/>
              <a:t>为什么大厦表面斑驳陈旧</a:t>
            </a:r>
            <a:r>
              <a:rPr kumimoji="1" lang="en-US" altLang="zh-CN" dirty="0" smtClean="0"/>
              <a:t>-</a:t>
            </a:r>
            <a:r>
              <a:rPr kumimoji="1" lang="zh-CN" altLang="en-US" dirty="0" smtClean="0">
                <a:solidFill>
                  <a:srgbClr val="FFFF00"/>
                </a:solidFill>
              </a:rPr>
              <a:t>专家发现，冲洗墙壁所用的清洁剂对建筑物有腐蚀作用，该大厦墙壁每年倍清洗的次数远远大于其他建筑，腐蚀自然更加严重。</a:t>
            </a:r>
            <a:endParaRPr kumimoji="1" lang="en-US" altLang="zh-CN" dirty="0" smtClean="0">
              <a:solidFill>
                <a:srgbClr val="FFFF00"/>
              </a:solidFill>
            </a:endParaRPr>
          </a:p>
          <a:p>
            <a:r>
              <a:rPr kumimoji="1" lang="zh-CN" altLang="en-US" dirty="0" smtClean="0"/>
              <a:t>为什么经常清洗呢？</a:t>
            </a:r>
            <a:r>
              <a:rPr kumimoji="1" lang="en-US" altLang="zh-CN" dirty="0" smtClean="0"/>
              <a:t>-</a:t>
            </a:r>
            <a:r>
              <a:rPr kumimoji="1" lang="zh-CN" altLang="en-US" dirty="0" smtClean="0">
                <a:solidFill>
                  <a:srgbClr val="FFFF00"/>
                </a:solidFill>
              </a:rPr>
              <a:t>因为大厦被大量的燕粪弄的很脏。</a:t>
            </a:r>
            <a:endParaRPr kumimoji="1" lang="en-US" altLang="zh-CN" dirty="0" smtClean="0">
              <a:solidFill>
                <a:srgbClr val="FFFF00"/>
              </a:solidFill>
            </a:endParaRPr>
          </a:p>
          <a:p>
            <a:r>
              <a:rPr kumimoji="1" lang="zh-CN" altLang="en-US" dirty="0" smtClean="0"/>
              <a:t>为什么有那么多的燕粪呢？</a:t>
            </a:r>
            <a:r>
              <a:rPr kumimoji="1" lang="en-US" altLang="zh-CN" dirty="0" smtClean="0"/>
              <a:t>-</a:t>
            </a:r>
            <a:r>
              <a:rPr kumimoji="1" lang="zh-CN" altLang="en-US" dirty="0" smtClean="0">
                <a:solidFill>
                  <a:srgbClr val="FFFF00"/>
                </a:solidFill>
              </a:rPr>
              <a:t>因为燕子喜欢聚集到这里。</a:t>
            </a:r>
            <a:endParaRPr kumimoji="1" lang="en-US" altLang="zh-CN" dirty="0" smtClean="0">
              <a:solidFill>
                <a:srgbClr val="FFFF00"/>
              </a:solidFill>
            </a:endParaRPr>
          </a:p>
          <a:p>
            <a:r>
              <a:rPr kumimoji="1" lang="zh-CN" altLang="en-US" dirty="0" smtClean="0"/>
              <a:t>为什么燕子喜欢聚集到这里？</a:t>
            </a:r>
            <a:r>
              <a:rPr kumimoji="1" lang="en-US" altLang="zh-CN" dirty="0" smtClean="0"/>
              <a:t>-</a:t>
            </a:r>
            <a:r>
              <a:rPr kumimoji="1" lang="zh-CN" altLang="en-US" dirty="0" smtClean="0">
                <a:solidFill>
                  <a:srgbClr val="FFFF00"/>
                </a:solidFill>
              </a:rPr>
              <a:t>因为建筑物上有它喜欢吃的蜘蛛。</a:t>
            </a:r>
            <a:endParaRPr kumimoji="1" lang="en-US" altLang="zh-CN" dirty="0" smtClean="0">
              <a:solidFill>
                <a:srgbClr val="FFFF00"/>
              </a:solidFill>
            </a:endParaRPr>
          </a:p>
          <a:p>
            <a:r>
              <a:rPr kumimoji="1" lang="zh-CN" altLang="en-US" dirty="0" smtClean="0"/>
              <a:t>为什么有蜘蛛</a:t>
            </a:r>
            <a:r>
              <a:rPr kumimoji="1" lang="en-US" altLang="zh-CN" dirty="0" smtClean="0"/>
              <a:t>-</a:t>
            </a:r>
            <a:r>
              <a:rPr kumimoji="1" lang="zh-CN" altLang="en-US" dirty="0" smtClean="0">
                <a:solidFill>
                  <a:srgbClr val="FFFF00"/>
                </a:solidFill>
              </a:rPr>
              <a:t>蜘蛛爱在这里安巢，是因为墙上有大量它爱吃的飞虫。</a:t>
            </a:r>
            <a:endParaRPr kumimoji="1" lang="en-US" altLang="zh-CN" dirty="0" smtClean="0">
              <a:solidFill>
                <a:srgbClr val="FFFF00"/>
              </a:solidFill>
            </a:endParaRPr>
          </a:p>
          <a:p>
            <a:r>
              <a:rPr kumimoji="1" lang="zh-CN" altLang="en-US" dirty="0" smtClean="0"/>
              <a:t>为什么墙上飞虫繁殖得这么快？</a:t>
            </a:r>
            <a:r>
              <a:rPr kumimoji="1" lang="en-US" altLang="zh-CN" dirty="0" smtClean="0"/>
              <a:t>-</a:t>
            </a:r>
            <a:r>
              <a:rPr kumimoji="1" lang="zh-CN" altLang="en-US" dirty="0" smtClean="0">
                <a:solidFill>
                  <a:srgbClr val="FFFF00"/>
                </a:solidFill>
              </a:rPr>
              <a:t>因为尘埃的从窗外射进来的强光作用下，形成了刺激飞虫生长的温床。</a:t>
            </a:r>
            <a:endParaRPr kumimoji="1" lang="en-US" altLang="zh-CN" dirty="0" smtClean="0">
              <a:solidFill>
                <a:srgbClr val="FFFF00"/>
              </a:solidFill>
            </a:endParaRPr>
          </a:p>
          <a:p>
            <a:pPr marL="0" indent="0">
              <a:buNone/>
            </a:pPr>
            <a:r>
              <a:rPr kumimoji="1" lang="zh-CN" altLang="en-US" dirty="0" smtClean="0"/>
              <a:t>解决问题的结论是：拉上窗帘。基弗逊大厦至今完好无损。</a:t>
            </a:r>
            <a:endParaRPr kumimoji="1" lang="zh-CN" altLang="en-US" dirty="0"/>
          </a:p>
        </p:txBody>
      </p:sp>
    </p:spTree>
    <p:extLst>
      <p:ext uri="{BB962C8B-B14F-4D97-AF65-F5344CB8AC3E}">
        <p14:creationId xmlns:p14="http://schemas.microsoft.com/office/powerpoint/2010/main" val="752477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36055" y="294982"/>
            <a:ext cx="8415665" cy="6349657"/>
          </a:xfrm>
          <a:prstGeom prst="rect">
            <a:avLst/>
          </a:prstGeom>
        </p:spPr>
      </p:pic>
    </p:spTree>
    <p:extLst>
      <p:ext uri="{BB962C8B-B14F-4D97-AF65-F5344CB8AC3E}">
        <p14:creationId xmlns:p14="http://schemas.microsoft.com/office/powerpoint/2010/main" val="21273838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729502" y="0"/>
            <a:ext cx="8732996" cy="6858000"/>
          </a:xfrm>
          <a:prstGeom prst="rect">
            <a:avLst/>
          </a:prstGeom>
        </p:spPr>
      </p:pic>
    </p:spTree>
    <p:extLst>
      <p:ext uri="{BB962C8B-B14F-4D97-AF65-F5344CB8AC3E}">
        <p14:creationId xmlns:p14="http://schemas.microsoft.com/office/powerpoint/2010/main" val="6413557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r"/>
            <a:r>
              <a:rPr kumimoji="1" lang="zh-CN" altLang="en-US" dirty="0" smtClean="0"/>
              <a:t>这个分析有什么问题？</a:t>
            </a:r>
            <a:endParaRPr kumimoji="1" lang="zh-CN" altLang="en-US" dirty="0"/>
          </a:p>
        </p:txBody>
      </p:sp>
      <p:sp>
        <p:nvSpPr>
          <p:cNvPr id="3" name="内容占位符 2"/>
          <p:cNvSpPr>
            <a:spLocks noGrp="1"/>
          </p:cNvSpPr>
          <p:nvPr>
            <p:ph idx="1"/>
          </p:nvPr>
        </p:nvSpPr>
        <p:spPr>
          <a:xfrm>
            <a:off x="189558" y="1825625"/>
            <a:ext cx="5584225" cy="4351338"/>
          </a:xfrm>
        </p:spPr>
        <p:txBody>
          <a:bodyPr>
            <a:normAutofit/>
          </a:bodyPr>
          <a:lstStyle/>
          <a:p>
            <a:r>
              <a:rPr kumimoji="1" lang="zh-CN" altLang="en-US" sz="3600" dirty="0">
                <a:latin typeface="+mn-ea"/>
              </a:rPr>
              <a:t>汽车停在了上班的路上      </a:t>
            </a:r>
            <a:endParaRPr kumimoji="1" lang="en-US" altLang="zh-CN" sz="3600" dirty="0" smtClean="0">
              <a:latin typeface="+mn-ea"/>
            </a:endParaRPr>
          </a:p>
          <a:p>
            <a:pPr lvl="1"/>
            <a:r>
              <a:rPr kumimoji="1" lang="zh-CN" altLang="en-US" sz="3600" dirty="0" smtClean="0">
                <a:latin typeface="+mn-ea"/>
              </a:rPr>
              <a:t>引擎</a:t>
            </a:r>
            <a:r>
              <a:rPr kumimoji="1" lang="zh-CN" altLang="en-US" sz="3600" dirty="0">
                <a:latin typeface="+mn-ea"/>
              </a:rPr>
              <a:t>发动不</a:t>
            </a:r>
            <a:r>
              <a:rPr kumimoji="1" lang="zh-CN" altLang="en-US" sz="3600" dirty="0" smtClean="0">
                <a:latin typeface="+mn-ea"/>
              </a:rPr>
              <a:t>了</a:t>
            </a:r>
            <a:endParaRPr kumimoji="1" lang="en-US" altLang="zh-CN" sz="3600" dirty="0" smtClean="0">
              <a:latin typeface="+mn-ea"/>
            </a:endParaRPr>
          </a:p>
          <a:p>
            <a:pPr lvl="2"/>
            <a:r>
              <a:rPr kumimoji="1" lang="zh-CN" altLang="en-US" sz="3600" dirty="0" smtClean="0">
                <a:latin typeface="+mn-ea"/>
              </a:rPr>
              <a:t>没有</a:t>
            </a:r>
            <a:r>
              <a:rPr kumimoji="1" lang="zh-CN" altLang="en-US" sz="3600" dirty="0">
                <a:latin typeface="+mn-ea"/>
              </a:rPr>
              <a:t>油</a:t>
            </a:r>
            <a:r>
              <a:rPr kumimoji="1" lang="zh-CN" altLang="en-US" sz="3600" dirty="0" smtClean="0">
                <a:latin typeface="+mn-ea"/>
              </a:rPr>
              <a:t>了，油箱</a:t>
            </a:r>
            <a:r>
              <a:rPr kumimoji="1" lang="zh-CN" altLang="en-US" sz="3600" dirty="0">
                <a:latin typeface="+mn-ea"/>
              </a:rPr>
              <a:t>空了 </a:t>
            </a:r>
            <a:endParaRPr kumimoji="1" lang="en-US" altLang="zh-CN" sz="3600" dirty="0" smtClean="0">
              <a:latin typeface="+mn-ea"/>
            </a:endParaRPr>
          </a:p>
          <a:p>
            <a:pPr lvl="3"/>
            <a:r>
              <a:rPr kumimoji="1" lang="zh-CN" altLang="en-US" sz="3600" dirty="0" smtClean="0">
                <a:latin typeface="+mn-ea"/>
              </a:rPr>
              <a:t>昨晚</a:t>
            </a:r>
            <a:r>
              <a:rPr kumimoji="1" lang="zh-CN" altLang="en-US" sz="3600" dirty="0">
                <a:latin typeface="+mn-ea"/>
              </a:rPr>
              <a:t>忘记加油</a:t>
            </a:r>
            <a:r>
              <a:rPr kumimoji="1" lang="zh-CN" altLang="en-US" sz="3600" dirty="0" smtClean="0">
                <a:latin typeface="+mn-ea"/>
              </a:rPr>
              <a:t>了</a:t>
            </a:r>
            <a:endParaRPr kumimoji="1" lang="en-US" altLang="zh-CN" sz="3600" dirty="0" smtClean="0">
              <a:latin typeface="+mn-ea"/>
            </a:endParaRPr>
          </a:p>
          <a:p>
            <a:pPr lvl="4"/>
            <a:r>
              <a:rPr kumimoji="1" lang="zh-CN" altLang="en-US" sz="3600" dirty="0" smtClean="0">
                <a:latin typeface="+mn-ea"/>
              </a:rPr>
              <a:t>太</a:t>
            </a:r>
            <a:r>
              <a:rPr kumimoji="1" lang="zh-CN" altLang="en-US" sz="3600" dirty="0">
                <a:latin typeface="+mn-ea"/>
              </a:rPr>
              <a:t>累了</a:t>
            </a:r>
          </a:p>
        </p:txBody>
      </p:sp>
      <p:sp>
        <p:nvSpPr>
          <p:cNvPr id="4" name="矩形 3"/>
          <p:cNvSpPr/>
          <p:nvPr/>
        </p:nvSpPr>
        <p:spPr>
          <a:xfrm>
            <a:off x="5514473" y="1825625"/>
            <a:ext cx="6396789" cy="3416320"/>
          </a:xfrm>
          <a:prstGeom prst="rect">
            <a:avLst/>
          </a:prstGeom>
        </p:spPr>
        <p:txBody>
          <a:bodyPr wrap="square">
            <a:spAutoFit/>
          </a:bodyPr>
          <a:lstStyle/>
          <a:p>
            <a:pPr marL="571500" indent="-571500">
              <a:buFont typeface="Arial" charset="0"/>
              <a:buChar char="•"/>
            </a:pPr>
            <a:r>
              <a:rPr lang="zh-CN" altLang="en-US" sz="3600" dirty="0">
                <a:latin typeface="+mn-ea"/>
              </a:rPr>
              <a:t>汽车停在了上班的</a:t>
            </a:r>
            <a:r>
              <a:rPr lang="zh-CN" altLang="en-US" sz="3600" dirty="0" smtClean="0">
                <a:latin typeface="+mn-ea"/>
              </a:rPr>
              <a:t>路上</a:t>
            </a:r>
            <a:endParaRPr lang="en-US" altLang="zh-CN" sz="3600" dirty="0" smtClean="0">
              <a:latin typeface="+mn-ea"/>
            </a:endParaRPr>
          </a:p>
          <a:p>
            <a:pPr marL="1028700" lvl="1" indent="-571500">
              <a:buFont typeface="Arial" charset="0"/>
              <a:buChar char="•"/>
            </a:pPr>
            <a:r>
              <a:rPr lang="zh-CN" altLang="en-US" sz="3600" dirty="0" smtClean="0">
                <a:latin typeface="+mn-ea"/>
              </a:rPr>
              <a:t>离开</a:t>
            </a:r>
            <a:r>
              <a:rPr lang="zh-CN" altLang="en-US" sz="3600" dirty="0">
                <a:latin typeface="+mn-ea"/>
              </a:rPr>
              <a:t>家时没有低油量</a:t>
            </a:r>
            <a:r>
              <a:rPr lang="zh-CN" altLang="en-US" sz="3600" dirty="0" smtClean="0">
                <a:latin typeface="+mn-ea"/>
              </a:rPr>
              <a:t>警示</a:t>
            </a:r>
            <a:endParaRPr lang="en-US" altLang="zh-CN" sz="3600" dirty="0" smtClean="0">
              <a:latin typeface="+mn-ea"/>
            </a:endParaRPr>
          </a:p>
          <a:p>
            <a:pPr marL="1485900" lvl="2" indent="-571500">
              <a:buFont typeface="Arial" charset="0"/>
              <a:buChar char="•"/>
            </a:pPr>
            <a:r>
              <a:rPr lang="zh-CN" altLang="en-US" sz="3600" dirty="0" smtClean="0">
                <a:latin typeface="+mn-ea"/>
              </a:rPr>
              <a:t>警示</a:t>
            </a:r>
            <a:r>
              <a:rPr lang="zh-CN" altLang="en-US" sz="3600" dirty="0">
                <a:latin typeface="+mn-ea"/>
              </a:rPr>
              <a:t>灯没有</a:t>
            </a:r>
            <a:r>
              <a:rPr lang="zh-CN" altLang="en-US" sz="3600" dirty="0" smtClean="0">
                <a:latin typeface="+mn-ea"/>
              </a:rPr>
              <a:t>亮</a:t>
            </a:r>
            <a:endParaRPr lang="en-US" altLang="zh-CN" sz="3600" dirty="0" smtClean="0">
              <a:latin typeface="+mn-ea"/>
            </a:endParaRPr>
          </a:p>
          <a:p>
            <a:pPr marL="1943100" lvl="3" indent="-571500">
              <a:buFont typeface="Arial" charset="0"/>
              <a:buChar char="•"/>
            </a:pPr>
            <a:r>
              <a:rPr lang="zh-CN" altLang="en-US" sz="3600" dirty="0" smtClean="0">
                <a:latin typeface="+mn-ea"/>
              </a:rPr>
              <a:t>警示</a:t>
            </a:r>
            <a:r>
              <a:rPr lang="zh-CN" altLang="en-US" sz="3600" dirty="0">
                <a:latin typeface="+mn-ea"/>
              </a:rPr>
              <a:t>灯被遮盖</a:t>
            </a:r>
            <a:r>
              <a:rPr lang="zh-CN" altLang="en-US" sz="3600" dirty="0" smtClean="0">
                <a:latin typeface="+mn-ea"/>
              </a:rPr>
              <a:t>了</a:t>
            </a:r>
            <a:endParaRPr lang="en-US" altLang="zh-CN" sz="3600" dirty="0" smtClean="0">
              <a:latin typeface="+mn-ea"/>
            </a:endParaRPr>
          </a:p>
          <a:p>
            <a:pPr marL="2400300" lvl="4" indent="-571500">
              <a:buFont typeface="Arial" charset="0"/>
              <a:buChar char="•"/>
            </a:pPr>
            <a:r>
              <a:rPr lang="zh-CN" altLang="en-US" sz="3600" dirty="0" smtClean="0">
                <a:latin typeface="+mn-ea"/>
              </a:rPr>
              <a:t>仪表</a:t>
            </a:r>
            <a:r>
              <a:rPr lang="zh-CN" altLang="en-US" sz="3600" dirty="0">
                <a:latin typeface="+mn-ea"/>
              </a:rPr>
              <a:t>盘脏</a:t>
            </a:r>
            <a:r>
              <a:rPr lang="zh-CN" altLang="en-US" sz="3600" dirty="0" smtClean="0">
                <a:latin typeface="+mn-ea"/>
              </a:rPr>
              <a:t>了</a:t>
            </a:r>
            <a:endParaRPr lang="en-US" altLang="zh-CN" sz="3600" dirty="0" smtClean="0">
              <a:latin typeface="+mn-ea"/>
            </a:endParaRPr>
          </a:p>
          <a:p>
            <a:pPr marL="2857500" lvl="5" indent="-571500">
              <a:buFont typeface="Arial" charset="0"/>
              <a:buChar char="•"/>
            </a:pPr>
            <a:r>
              <a:rPr lang="zh-CN" altLang="en-US" sz="3600" dirty="0" smtClean="0">
                <a:latin typeface="+mn-ea"/>
              </a:rPr>
              <a:t>没</a:t>
            </a:r>
            <a:r>
              <a:rPr lang="zh-CN" altLang="en-US" sz="3600" dirty="0">
                <a:latin typeface="+mn-ea"/>
              </a:rPr>
              <a:t>洗车</a:t>
            </a:r>
          </a:p>
        </p:txBody>
      </p:sp>
    </p:spTree>
    <p:extLst>
      <p:ext uri="{BB962C8B-B14F-4D97-AF65-F5344CB8AC3E}">
        <p14:creationId xmlns:p14="http://schemas.microsoft.com/office/powerpoint/2010/main" val="2754511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r"/>
            <a:r>
              <a:rPr lang="zh-CN" altLang="en-US" dirty="0"/>
              <a:t>根本原因</a:t>
            </a:r>
            <a:r>
              <a:rPr lang="zh-CN" altLang="en-US" dirty="0" smtClean="0"/>
              <a:t>分析</a:t>
            </a:r>
            <a:endParaRPr kumimoji="1" lang="zh-CN" altLang="en-US" dirty="0"/>
          </a:p>
        </p:txBody>
      </p:sp>
      <p:sp>
        <p:nvSpPr>
          <p:cNvPr id="3" name="内容占位符 2"/>
          <p:cNvSpPr>
            <a:spLocks noGrp="1"/>
          </p:cNvSpPr>
          <p:nvPr>
            <p:ph idx="1"/>
          </p:nvPr>
        </p:nvSpPr>
        <p:spPr/>
        <p:txBody>
          <a:bodyPr/>
          <a:lstStyle/>
          <a:p>
            <a:r>
              <a:rPr lang="zh-CN" altLang="en-US" dirty="0"/>
              <a:t>发生事件的根本原因 </a:t>
            </a:r>
            <a:endParaRPr lang="en-US" altLang="zh-CN" dirty="0" smtClean="0"/>
          </a:p>
          <a:p>
            <a:r>
              <a:rPr lang="zh-CN" altLang="en-US" dirty="0" smtClean="0"/>
              <a:t>没有</a:t>
            </a:r>
            <a:r>
              <a:rPr lang="zh-CN" altLang="en-US" dirty="0"/>
              <a:t>发现的根本原因 </a:t>
            </a:r>
            <a:endParaRPr lang="en-US" altLang="zh-CN" dirty="0" smtClean="0"/>
          </a:p>
          <a:p>
            <a:r>
              <a:rPr lang="zh-CN" altLang="en-US" dirty="0" smtClean="0"/>
              <a:t>系统</a:t>
            </a:r>
            <a:r>
              <a:rPr lang="zh-CN" altLang="en-US" dirty="0"/>
              <a:t>的根本原因 </a:t>
            </a:r>
          </a:p>
          <a:p>
            <a:endParaRPr kumimoji="1" lang="zh-CN" altLang="en-US" dirty="0"/>
          </a:p>
        </p:txBody>
      </p:sp>
      <p:pic>
        <p:nvPicPr>
          <p:cNvPr id="4" name="图片 3"/>
          <p:cNvPicPr>
            <a:picLocks noChangeAspect="1"/>
          </p:cNvPicPr>
          <p:nvPr/>
        </p:nvPicPr>
        <p:blipFill>
          <a:blip r:embed="rId2"/>
          <a:stretch>
            <a:fillRect/>
          </a:stretch>
        </p:blipFill>
        <p:spPr>
          <a:xfrm>
            <a:off x="6096000" y="2652121"/>
            <a:ext cx="5534526" cy="3191577"/>
          </a:xfrm>
          <a:prstGeom prst="rect">
            <a:avLst/>
          </a:prstGeom>
        </p:spPr>
      </p:pic>
    </p:spTree>
    <p:extLst>
      <p:ext uri="{BB962C8B-B14F-4D97-AF65-F5344CB8AC3E}">
        <p14:creationId xmlns:p14="http://schemas.microsoft.com/office/powerpoint/2010/main" val="13765369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normAutofit/>
          </a:bodyPr>
          <a:lstStyle/>
          <a:p>
            <a:r>
              <a:rPr kumimoji="1" lang="zh-CN" altLang="en-US" sz="3600" dirty="0">
                <a:latin typeface="+mn-ea"/>
              </a:rPr>
              <a:t>汽车停在了上班的</a:t>
            </a:r>
            <a:r>
              <a:rPr kumimoji="1" lang="zh-CN" altLang="en-US" sz="3600" dirty="0" smtClean="0">
                <a:latin typeface="+mn-ea"/>
              </a:rPr>
              <a:t>路上</a:t>
            </a:r>
            <a:endParaRPr kumimoji="1" lang="en-US" altLang="zh-CN" sz="3600" dirty="0" smtClean="0">
              <a:latin typeface="+mn-ea"/>
            </a:endParaRPr>
          </a:p>
          <a:p>
            <a:pPr lvl="1"/>
            <a:r>
              <a:rPr kumimoji="1" lang="zh-CN" altLang="en-US" sz="3600" dirty="0" smtClean="0">
                <a:latin typeface="+mn-ea"/>
              </a:rPr>
              <a:t>能量</a:t>
            </a:r>
            <a:r>
              <a:rPr kumimoji="1" lang="zh-CN" altLang="en-US" sz="3600" dirty="0">
                <a:latin typeface="+mn-ea"/>
              </a:rPr>
              <a:t>感应控制系统不</a:t>
            </a:r>
            <a:r>
              <a:rPr kumimoji="1" lang="zh-CN" altLang="en-US" sz="3600" dirty="0" smtClean="0">
                <a:latin typeface="+mn-ea"/>
              </a:rPr>
              <a:t>工作</a:t>
            </a:r>
            <a:endParaRPr kumimoji="1" lang="en-US" altLang="zh-CN" sz="3600" dirty="0" smtClean="0">
              <a:latin typeface="+mn-ea"/>
            </a:endParaRPr>
          </a:p>
          <a:p>
            <a:pPr lvl="2"/>
            <a:r>
              <a:rPr kumimoji="1" lang="zh-CN" altLang="en-US" sz="3600" dirty="0" smtClean="0">
                <a:latin typeface="+mn-ea"/>
              </a:rPr>
              <a:t>油料</a:t>
            </a:r>
            <a:r>
              <a:rPr kumimoji="1" lang="zh-CN" altLang="en-US" sz="3600" dirty="0">
                <a:latin typeface="+mn-ea"/>
              </a:rPr>
              <a:t>分配系统堵塞且没有信号</a:t>
            </a:r>
            <a:r>
              <a:rPr kumimoji="1" lang="zh-CN" altLang="en-US" sz="3600" dirty="0" smtClean="0">
                <a:latin typeface="+mn-ea"/>
              </a:rPr>
              <a:t>警示</a:t>
            </a:r>
            <a:endParaRPr kumimoji="1" lang="en-US" altLang="zh-CN" sz="3600" dirty="0" smtClean="0">
              <a:latin typeface="+mn-ea"/>
            </a:endParaRPr>
          </a:p>
          <a:p>
            <a:pPr lvl="3"/>
            <a:r>
              <a:rPr kumimoji="1" lang="zh-CN" altLang="en-US" sz="3600" dirty="0" smtClean="0">
                <a:latin typeface="+mn-ea"/>
              </a:rPr>
              <a:t>油料</a:t>
            </a:r>
            <a:r>
              <a:rPr kumimoji="1" lang="zh-CN" altLang="en-US" sz="3600" dirty="0">
                <a:latin typeface="+mn-ea"/>
              </a:rPr>
              <a:t>计量</a:t>
            </a:r>
            <a:r>
              <a:rPr kumimoji="1" lang="zh-CN" altLang="en-US" sz="3600" dirty="0" smtClean="0">
                <a:latin typeface="+mn-ea"/>
              </a:rPr>
              <a:t>表坏</a:t>
            </a:r>
            <a:endParaRPr kumimoji="1" lang="en-US" altLang="zh-CN" sz="3600" dirty="0" smtClean="0">
              <a:latin typeface="+mn-ea"/>
            </a:endParaRPr>
          </a:p>
          <a:p>
            <a:pPr lvl="4"/>
            <a:r>
              <a:rPr kumimoji="1" lang="zh-CN" altLang="en-US" sz="3600" dirty="0" smtClean="0">
                <a:latin typeface="+mn-ea"/>
              </a:rPr>
              <a:t>油料</a:t>
            </a:r>
            <a:r>
              <a:rPr kumimoji="1" lang="zh-CN" altLang="en-US" sz="3600" dirty="0">
                <a:latin typeface="+mn-ea"/>
              </a:rPr>
              <a:t>计量表没有定期</a:t>
            </a:r>
            <a:r>
              <a:rPr kumimoji="1" lang="zh-CN" altLang="en-US" sz="3600" dirty="0" smtClean="0">
                <a:latin typeface="+mn-ea"/>
              </a:rPr>
              <a:t>维护</a:t>
            </a:r>
            <a:endParaRPr kumimoji="1" lang="en-US" altLang="zh-CN" sz="3600" dirty="0" smtClean="0">
              <a:latin typeface="+mn-ea"/>
            </a:endParaRPr>
          </a:p>
          <a:p>
            <a:pPr lvl="5"/>
            <a:r>
              <a:rPr kumimoji="1" lang="zh-CN" altLang="en-US" sz="3600" dirty="0" smtClean="0">
                <a:latin typeface="+mn-ea"/>
              </a:rPr>
              <a:t>定期</a:t>
            </a:r>
            <a:r>
              <a:rPr kumimoji="1" lang="zh-CN" altLang="en-US" sz="3600" dirty="0">
                <a:latin typeface="+mn-ea"/>
              </a:rPr>
              <a:t>保养系统缺少油料表的项目</a:t>
            </a:r>
          </a:p>
        </p:txBody>
      </p:sp>
    </p:spTree>
    <p:extLst>
      <p:ext uri="{BB962C8B-B14F-4D97-AF65-F5344CB8AC3E}">
        <p14:creationId xmlns:p14="http://schemas.microsoft.com/office/powerpoint/2010/main" val="7811355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57463" y="261701"/>
            <a:ext cx="8592377" cy="6491796"/>
          </a:xfrm>
          <a:prstGeom prst="rect">
            <a:avLst/>
          </a:prstGeom>
        </p:spPr>
      </p:pic>
    </p:spTree>
    <p:extLst>
      <p:ext uri="{BB962C8B-B14F-4D97-AF65-F5344CB8AC3E}">
        <p14:creationId xmlns:p14="http://schemas.microsoft.com/office/powerpoint/2010/main" val="11272559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33505" y="196814"/>
            <a:ext cx="8955970" cy="6543620"/>
          </a:xfrm>
          <a:prstGeom prst="rect">
            <a:avLst/>
          </a:prstGeom>
        </p:spPr>
      </p:pic>
    </p:spTree>
    <p:extLst>
      <p:ext uri="{BB962C8B-B14F-4D97-AF65-F5344CB8AC3E}">
        <p14:creationId xmlns:p14="http://schemas.microsoft.com/office/powerpoint/2010/main" val="7734780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41431" y="153836"/>
            <a:ext cx="9613803" cy="6612724"/>
          </a:xfrm>
          <a:prstGeom prst="rect">
            <a:avLst/>
          </a:prstGeom>
        </p:spPr>
      </p:pic>
    </p:spTree>
    <p:extLst>
      <p:ext uri="{BB962C8B-B14F-4D97-AF65-F5344CB8AC3E}">
        <p14:creationId xmlns:p14="http://schemas.microsoft.com/office/powerpoint/2010/main" val="11407881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31468" y="242109"/>
            <a:ext cx="8535937" cy="6511388"/>
          </a:xfrm>
          <a:prstGeom prst="rect">
            <a:avLst/>
          </a:prstGeom>
        </p:spPr>
      </p:pic>
    </p:spTree>
    <p:extLst>
      <p:ext uri="{BB962C8B-B14F-4D97-AF65-F5344CB8AC3E}">
        <p14:creationId xmlns:p14="http://schemas.microsoft.com/office/powerpoint/2010/main" val="15500429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3949" y="1095561"/>
            <a:ext cx="11333747" cy="4728410"/>
          </a:xfrm>
        </p:spPr>
        <p:txBody>
          <a:bodyPr>
            <a:normAutofit/>
          </a:bodyPr>
          <a:lstStyle/>
          <a:p>
            <a:pPr>
              <a:lnSpc>
                <a:spcPct val="150000"/>
              </a:lnSpc>
            </a:pPr>
            <a:r>
              <a:rPr kumimoji="1" lang="en-US" altLang="zh-CN" sz="3200" dirty="0">
                <a:latin typeface="+mn-ea"/>
              </a:rPr>
              <a:t>5Whys</a:t>
            </a:r>
            <a:r>
              <a:rPr kumimoji="1" lang="zh-CN" altLang="en-US" sz="3200" dirty="0">
                <a:latin typeface="+mn-ea"/>
              </a:rPr>
              <a:t>方法最初是由</a:t>
            </a:r>
            <a:r>
              <a:rPr kumimoji="1" lang="zh-CN" altLang="en-US" sz="3200" dirty="0">
                <a:solidFill>
                  <a:srgbClr val="FFFF00"/>
                </a:solidFill>
                <a:latin typeface="+mn-ea"/>
              </a:rPr>
              <a:t>丰田</a:t>
            </a:r>
            <a:r>
              <a:rPr kumimoji="1" lang="zh-CN" altLang="en-US" sz="3200" dirty="0">
                <a:latin typeface="+mn-ea"/>
              </a:rPr>
              <a:t>佐吉提出的</a:t>
            </a:r>
            <a:r>
              <a:rPr kumimoji="1" lang="zh-CN" altLang="en-US" sz="3200" dirty="0" smtClean="0">
                <a:latin typeface="+mn-ea"/>
              </a:rPr>
              <a:t>；</a:t>
            </a:r>
            <a:endParaRPr kumimoji="1" lang="en-US" altLang="zh-CN" sz="3200" dirty="0" smtClean="0">
              <a:latin typeface="+mn-ea"/>
            </a:endParaRPr>
          </a:p>
          <a:p>
            <a:pPr>
              <a:lnSpc>
                <a:spcPct val="150000"/>
              </a:lnSpc>
            </a:pPr>
            <a:r>
              <a:rPr lang="zh-CN" altLang="en-US" sz="3200" dirty="0" smtClean="0">
                <a:latin typeface="+mn-ea"/>
              </a:rPr>
              <a:t>简单来说：针对</a:t>
            </a:r>
            <a:r>
              <a:rPr lang="zh-CN" altLang="en-US" sz="3200" dirty="0">
                <a:latin typeface="+mn-ea"/>
              </a:rPr>
              <a:t>问题持续的问</a:t>
            </a:r>
            <a:r>
              <a:rPr lang="en-US" altLang="zh-CN" sz="3200" dirty="0">
                <a:latin typeface="+mn-ea"/>
              </a:rPr>
              <a:t>5</a:t>
            </a:r>
            <a:r>
              <a:rPr lang="zh-CN" altLang="en-US" sz="3200" dirty="0">
                <a:latin typeface="+mn-ea"/>
              </a:rPr>
              <a:t>个为什么</a:t>
            </a:r>
            <a:r>
              <a:rPr lang="en-US" altLang="zh-CN" sz="3200" dirty="0">
                <a:latin typeface="+mn-ea"/>
              </a:rPr>
              <a:t>(</a:t>
            </a:r>
            <a:r>
              <a:rPr lang="zh-CN" altLang="en-US" sz="3200" dirty="0">
                <a:latin typeface="+mn-ea"/>
              </a:rPr>
              <a:t>通常需要至少</a:t>
            </a:r>
            <a:r>
              <a:rPr lang="en-US" altLang="zh-CN" sz="3200" dirty="0">
                <a:latin typeface="+mn-ea"/>
              </a:rPr>
              <a:t>5</a:t>
            </a:r>
            <a:r>
              <a:rPr lang="zh-CN" altLang="en-US" sz="3200" dirty="0">
                <a:latin typeface="+mn-ea"/>
              </a:rPr>
              <a:t>个“为什么”，</a:t>
            </a:r>
            <a:r>
              <a:rPr lang="zh-CN" altLang="en-US" sz="3200" dirty="0" smtClean="0">
                <a:latin typeface="+mn-ea"/>
              </a:rPr>
              <a:t>但不</a:t>
            </a:r>
            <a:r>
              <a:rPr lang="zh-CN" altLang="en-US" sz="3200" dirty="0">
                <a:latin typeface="+mn-ea"/>
              </a:rPr>
              <a:t>是说一定就是</a:t>
            </a:r>
            <a:r>
              <a:rPr lang="en-US" altLang="zh-CN" sz="3200" dirty="0">
                <a:latin typeface="+mn-ea"/>
              </a:rPr>
              <a:t>5</a:t>
            </a:r>
            <a:r>
              <a:rPr lang="zh-CN" altLang="en-US" sz="3200" dirty="0">
                <a:latin typeface="+mn-ea"/>
              </a:rPr>
              <a:t>个，可能是</a:t>
            </a:r>
            <a:r>
              <a:rPr lang="en-US" altLang="zh-CN" sz="3200" dirty="0">
                <a:latin typeface="+mn-ea"/>
              </a:rPr>
              <a:t>1</a:t>
            </a:r>
            <a:r>
              <a:rPr lang="zh-CN" altLang="en-US" sz="3200" dirty="0">
                <a:latin typeface="+mn-ea"/>
              </a:rPr>
              <a:t>个，也可能是</a:t>
            </a:r>
            <a:r>
              <a:rPr lang="en-US" altLang="zh-CN" sz="3200" dirty="0">
                <a:latin typeface="+mn-ea"/>
              </a:rPr>
              <a:t>10</a:t>
            </a:r>
            <a:r>
              <a:rPr lang="zh-CN" altLang="en-US" sz="3200" dirty="0">
                <a:latin typeface="+mn-ea"/>
              </a:rPr>
              <a:t>都没有抓到根原</a:t>
            </a:r>
            <a:r>
              <a:rPr lang="en-US" altLang="zh-CN" sz="3200" dirty="0" smtClean="0">
                <a:latin typeface="+mn-ea"/>
              </a:rPr>
              <a:t>)</a:t>
            </a:r>
            <a:r>
              <a:rPr lang="zh-CN" altLang="en-US" sz="3200" dirty="0" smtClean="0">
                <a:latin typeface="+mn-ea"/>
              </a:rPr>
              <a:t>，</a:t>
            </a:r>
            <a:endParaRPr lang="en-US" altLang="zh-CN" sz="3200" dirty="0" smtClean="0">
              <a:latin typeface="+mn-ea"/>
            </a:endParaRPr>
          </a:p>
          <a:p>
            <a:pPr>
              <a:lnSpc>
                <a:spcPct val="150000"/>
              </a:lnSpc>
            </a:pPr>
            <a:r>
              <a:rPr kumimoji="1" lang="zh-CN" altLang="en-US" sz="3200" dirty="0" smtClean="0">
                <a:latin typeface="+mn-ea"/>
              </a:rPr>
              <a:t>它的目的是“</a:t>
            </a:r>
            <a:r>
              <a:rPr kumimoji="1" lang="zh-CN" altLang="en-US" sz="3200" dirty="0">
                <a:solidFill>
                  <a:srgbClr val="FFFF00"/>
                </a:solidFill>
                <a:latin typeface="+mn-ea"/>
              </a:rPr>
              <a:t>打破砂锅问到底</a:t>
            </a:r>
            <a:r>
              <a:rPr kumimoji="1" lang="zh-CN" altLang="en-US" sz="3200" dirty="0" smtClean="0">
                <a:latin typeface="+mn-ea"/>
              </a:rPr>
              <a:t>”的</a:t>
            </a:r>
            <a:r>
              <a:rPr lang="zh-CN" altLang="en-US" sz="3200" dirty="0" smtClean="0">
                <a:solidFill>
                  <a:srgbClr val="FFFF00"/>
                </a:solidFill>
                <a:latin typeface="+mn-ea"/>
              </a:rPr>
              <a:t>抓到</a:t>
            </a:r>
            <a:r>
              <a:rPr kumimoji="1" lang="zh-CN" altLang="en-US" sz="3200" dirty="0">
                <a:solidFill>
                  <a:srgbClr val="FFFF00"/>
                </a:solidFill>
                <a:latin typeface="+mn-ea"/>
              </a:rPr>
              <a:t>根本原因</a:t>
            </a:r>
            <a:r>
              <a:rPr kumimoji="1" lang="zh-CN" altLang="en-US" sz="3200" dirty="0" smtClean="0">
                <a:latin typeface="+mn-ea"/>
              </a:rPr>
              <a:t>。</a:t>
            </a:r>
            <a:endParaRPr lang="en-US" altLang="zh-CN" sz="3200" dirty="0" smtClean="0">
              <a:latin typeface="+mn-ea"/>
            </a:endParaRPr>
          </a:p>
        </p:txBody>
      </p:sp>
    </p:spTree>
    <p:extLst>
      <p:ext uri="{BB962C8B-B14F-4D97-AF65-F5344CB8AC3E}">
        <p14:creationId xmlns:p14="http://schemas.microsoft.com/office/powerpoint/2010/main" val="175806782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1714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latin typeface="+mn-ea"/>
                <a:ea typeface="+mn-ea"/>
              </a:rPr>
              <a:t>5Why</a:t>
            </a:r>
            <a:r>
              <a:rPr kumimoji="1" lang="zh-CN" altLang="en-US" dirty="0" smtClean="0">
                <a:latin typeface="+mn-ea"/>
                <a:ea typeface="+mn-ea"/>
              </a:rPr>
              <a:t>注意事项</a:t>
            </a:r>
            <a:endParaRPr kumimoji="1" lang="zh-CN" altLang="en-US" dirty="0">
              <a:latin typeface="+mn-ea"/>
              <a:ea typeface="+mn-ea"/>
            </a:endParaRPr>
          </a:p>
        </p:txBody>
      </p:sp>
      <p:sp>
        <p:nvSpPr>
          <p:cNvPr id="3" name="内容占位符 2"/>
          <p:cNvSpPr>
            <a:spLocks noGrp="1"/>
          </p:cNvSpPr>
          <p:nvPr>
            <p:ph idx="1"/>
          </p:nvPr>
        </p:nvSpPr>
        <p:spPr/>
        <p:txBody>
          <a:bodyPr/>
          <a:lstStyle/>
          <a:p>
            <a:r>
              <a:rPr kumimoji="1" lang="zh-CN" altLang="en-US" dirty="0" smtClean="0"/>
              <a:t>总的指导方针</a:t>
            </a:r>
            <a:endParaRPr kumimoji="1" lang="en-US" altLang="zh-CN" dirty="0" smtClean="0"/>
          </a:p>
          <a:p>
            <a:pPr lvl="1"/>
            <a:r>
              <a:rPr kumimoji="1" lang="zh-CN" altLang="en-US" dirty="0" smtClean="0"/>
              <a:t>要天真一些</a:t>
            </a:r>
            <a:endParaRPr kumimoji="1" lang="en-US" altLang="zh-CN" dirty="0" smtClean="0"/>
          </a:p>
          <a:p>
            <a:pPr lvl="1"/>
            <a:r>
              <a:rPr kumimoji="1" lang="zh-CN" altLang="en-US" dirty="0" smtClean="0"/>
              <a:t>要绝对的</a:t>
            </a:r>
            <a:r>
              <a:rPr kumimoji="1" lang="zh-CN" altLang="en-US" dirty="0" smtClean="0">
                <a:solidFill>
                  <a:srgbClr val="FFFF00"/>
                </a:solidFill>
              </a:rPr>
              <a:t>客观</a:t>
            </a:r>
            <a:endParaRPr kumimoji="1" lang="en-US" altLang="zh-CN" dirty="0" smtClean="0">
              <a:solidFill>
                <a:srgbClr val="FFFF00"/>
              </a:solidFill>
            </a:endParaRPr>
          </a:p>
          <a:p>
            <a:pPr lvl="1"/>
            <a:r>
              <a:rPr kumimoji="1" lang="zh-CN" altLang="en-US" dirty="0" smtClean="0"/>
              <a:t>不要认为答案是显而易见的</a:t>
            </a:r>
            <a:endParaRPr kumimoji="1" lang="en-US" altLang="zh-CN" dirty="0" smtClean="0"/>
          </a:p>
          <a:p>
            <a:pPr lvl="1"/>
            <a:r>
              <a:rPr kumimoji="1" lang="zh-CN" altLang="en-US" dirty="0" smtClean="0"/>
              <a:t>如果你自己不完全熟悉过程，就组建一个多功能的工作组来完成分析</a:t>
            </a:r>
            <a:endParaRPr kumimoji="1" lang="en-US" altLang="zh-CN" dirty="0" smtClean="0"/>
          </a:p>
          <a:p>
            <a:r>
              <a:rPr kumimoji="1" lang="zh-CN" altLang="en-US" dirty="0" smtClean="0"/>
              <a:t>若问题的答案有一个以上的原因，则应找出每个原因的</a:t>
            </a:r>
            <a:r>
              <a:rPr kumimoji="1" lang="zh-CN" altLang="en-US" dirty="0" smtClean="0">
                <a:solidFill>
                  <a:srgbClr val="FFFF00"/>
                </a:solidFill>
              </a:rPr>
              <a:t>根源</a:t>
            </a:r>
            <a:r>
              <a:rPr kumimoji="1" lang="zh-CN" altLang="en-US" dirty="0" smtClean="0"/>
              <a:t>。</a:t>
            </a:r>
            <a:endParaRPr kumimoji="1" lang="zh-CN" altLang="en-US" dirty="0"/>
          </a:p>
        </p:txBody>
      </p:sp>
    </p:spTree>
    <p:extLst>
      <p:ext uri="{BB962C8B-B14F-4D97-AF65-F5344CB8AC3E}">
        <p14:creationId xmlns:p14="http://schemas.microsoft.com/office/powerpoint/2010/main" val="14293837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6579" y="333709"/>
            <a:ext cx="11858064" cy="6524291"/>
          </a:xfrm>
        </p:spPr>
        <p:txBody>
          <a:bodyPr>
            <a:normAutofit/>
          </a:bodyPr>
          <a:lstStyle/>
          <a:p>
            <a:r>
              <a:rPr lang="en-US" altLang="zh-CN" sz="1400" dirty="0">
                <a:latin typeface="+mn-ea"/>
              </a:rPr>
              <a:t>2014</a:t>
            </a:r>
            <a:r>
              <a:rPr lang="zh-CN" altLang="en-US" sz="1400" dirty="0">
                <a:latin typeface="+mn-ea"/>
              </a:rPr>
              <a:t>年某月某日，某内部</a:t>
            </a:r>
            <a:r>
              <a:rPr lang="en-US" altLang="zh-CN" sz="1400" dirty="0">
                <a:latin typeface="+mn-ea"/>
              </a:rPr>
              <a:t>App </a:t>
            </a:r>
            <a:r>
              <a:rPr lang="en-US" altLang="zh-CN" sz="1400" dirty="0" err="1">
                <a:latin typeface="+mn-ea"/>
              </a:rPr>
              <a:t>ios</a:t>
            </a:r>
            <a:r>
              <a:rPr lang="zh-CN" altLang="en-US" sz="1400" dirty="0">
                <a:latin typeface="+mn-ea"/>
              </a:rPr>
              <a:t>版应用相关负责人小美接到大量用户投诉，</a:t>
            </a:r>
            <a:r>
              <a:rPr lang="en-US" altLang="zh-CN" sz="1400" dirty="0" err="1">
                <a:latin typeface="+mn-ea"/>
              </a:rPr>
              <a:t>ios</a:t>
            </a:r>
            <a:r>
              <a:rPr lang="zh-CN" altLang="en-US" sz="1400" dirty="0">
                <a:latin typeface="+mn-ea"/>
              </a:rPr>
              <a:t>的</a:t>
            </a:r>
            <a:r>
              <a:rPr lang="en-US" altLang="zh-CN" sz="1400" dirty="0">
                <a:latin typeface="+mn-ea"/>
              </a:rPr>
              <a:t>App</a:t>
            </a:r>
            <a:r>
              <a:rPr lang="zh-CN" altLang="en-US" sz="1400" dirty="0">
                <a:latin typeface="+mn-ea"/>
              </a:rPr>
              <a:t>启动时出现闪退现象，导致大量用户不能进入</a:t>
            </a:r>
            <a:r>
              <a:rPr lang="zh-CN" altLang="en-US" sz="1400" dirty="0" smtClean="0">
                <a:latin typeface="+mn-ea"/>
              </a:rPr>
              <a:t>应用</a:t>
            </a:r>
            <a:endParaRPr lang="zh-CN" altLang="en-US" sz="1400" dirty="0">
              <a:latin typeface="+mn-ea"/>
            </a:endParaRPr>
          </a:p>
          <a:p>
            <a:r>
              <a:rPr lang="zh-CN" altLang="en-US" sz="1400" dirty="0">
                <a:latin typeface="+mn-ea"/>
              </a:rPr>
              <a:t>事故进行</a:t>
            </a:r>
            <a:r>
              <a:rPr lang="zh-CN" altLang="en-US" sz="1400" dirty="0" smtClean="0">
                <a:latin typeface="+mn-ea"/>
              </a:rPr>
              <a:t>描述</a:t>
            </a:r>
            <a:endParaRPr lang="en-US" altLang="zh-CN" sz="1400" dirty="0">
              <a:latin typeface="+mn-ea"/>
            </a:endParaRPr>
          </a:p>
          <a:p>
            <a:pPr marL="457200" lvl="1" indent="0">
              <a:buNone/>
            </a:pPr>
            <a:r>
              <a:rPr lang="zh-CN" altLang="en-US" sz="1200" b="1" dirty="0" smtClean="0">
                <a:latin typeface="+mn-ea"/>
              </a:rPr>
              <a:t>事故</a:t>
            </a:r>
            <a:r>
              <a:rPr lang="zh-CN" altLang="en-US" sz="1200" b="1" dirty="0">
                <a:latin typeface="+mn-ea"/>
              </a:rPr>
              <a:t>起止时间：</a:t>
            </a:r>
            <a:r>
              <a:rPr lang="en-US" altLang="zh-CN" sz="1200" b="1" dirty="0">
                <a:latin typeface="+mn-ea"/>
              </a:rPr>
              <a:t>2014</a:t>
            </a:r>
            <a:r>
              <a:rPr lang="zh-CN" altLang="en-US" sz="1200" b="1" dirty="0">
                <a:latin typeface="+mn-ea"/>
              </a:rPr>
              <a:t>年某月某日 </a:t>
            </a:r>
            <a:r>
              <a:rPr lang="en-US" altLang="zh-CN" sz="1200" b="1" dirty="0">
                <a:latin typeface="+mn-ea"/>
              </a:rPr>
              <a:t>10</a:t>
            </a:r>
            <a:r>
              <a:rPr lang="zh-CN" altLang="en-US" sz="1200" b="1" dirty="0">
                <a:latin typeface="+mn-ea"/>
              </a:rPr>
              <a:t>时</a:t>
            </a:r>
            <a:r>
              <a:rPr lang="en-US" altLang="zh-CN" sz="1200" b="1" dirty="0">
                <a:latin typeface="+mn-ea"/>
              </a:rPr>
              <a:t>30</a:t>
            </a:r>
            <a:r>
              <a:rPr lang="zh-CN" altLang="en-US" sz="1200" b="1" dirty="0">
                <a:latin typeface="+mn-ea"/>
              </a:rPr>
              <a:t>分</a:t>
            </a:r>
            <a:r>
              <a:rPr lang="en-US" altLang="zh-CN" sz="1200" b="1" dirty="0">
                <a:latin typeface="+mn-ea"/>
              </a:rPr>
              <a:t>-2014</a:t>
            </a:r>
            <a:r>
              <a:rPr lang="zh-CN" altLang="en-US" sz="1200" b="1" dirty="0">
                <a:latin typeface="+mn-ea"/>
              </a:rPr>
              <a:t>年某月某日 </a:t>
            </a:r>
            <a:r>
              <a:rPr lang="en-US" altLang="zh-CN" sz="1200" b="1" dirty="0">
                <a:latin typeface="+mn-ea"/>
              </a:rPr>
              <a:t>10</a:t>
            </a:r>
            <a:r>
              <a:rPr lang="zh-CN" altLang="en-US" sz="1200" b="1" dirty="0">
                <a:latin typeface="+mn-ea"/>
              </a:rPr>
              <a:t>时</a:t>
            </a:r>
            <a:r>
              <a:rPr lang="en-US" altLang="zh-CN" sz="1200" b="1" dirty="0">
                <a:latin typeface="+mn-ea"/>
              </a:rPr>
              <a:t>40</a:t>
            </a:r>
            <a:r>
              <a:rPr lang="zh-CN" altLang="en-US" sz="1200" b="1" dirty="0">
                <a:latin typeface="+mn-ea"/>
              </a:rPr>
              <a:t>分</a:t>
            </a:r>
            <a:endParaRPr lang="zh-CN" altLang="en-US" sz="1200" dirty="0">
              <a:latin typeface="+mn-ea"/>
            </a:endParaRPr>
          </a:p>
          <a:p>
            <a:pPr marL="457200" lvl="1" indent="0">
              <a:buNone/>
            </a:pPr>
            <a:r>
              <a:rPr lang="zh-CN" altLang="en-US" sz="1200" b="1" dirty="0">
                <a:latin typeface="+mn-ea"/>
              </a:rPr>
              <a:t>责任人：小美</a:t>
            </a:r>
            <a:endParaRPr lang="zh-CN" altLang="en-US" sz="1200" dirty="0">
              <a:latin typeface="+mn-ea"/>
            </a:endParaRPr>
          </a:p>
          <a:p>
            <a:pPr marL="457200" lvl="1" indent="0">
              <a:buNone/>
            </a:pPr>
            <a:r>
              <a:rPr lang="zh-CN" altLang="en-US" sz="1200" b="1" dirty="0">
                <a:latin typeface="+mn-ea"/>
              </a:rPr>
              <a:t>事故详情：小美对此次事故进行了详细描述，包含整个事故经过的时间、事件，在什么时间节点什么人做了什么事，谁发现的问题，谁解决的问题，怎样解决的问题。</a:t>
            </a:r>
            <a:endParaRPr lang="zh-CN" altLang="en-US" sz="1200" dirty="0">
              <a:latin typeface="+mn-ea"/>
            </a:endParaRPr>
          </a:p>
          <a:p>
            <a:pPr marL="457200" lvl="1" indent="0">
              <a:buNone/>
            </a:pPr>
            <a:r>
              <a:rPr lang="zh-CN" altLang="en-US" sz="1200" b="1" dirty="0">
                <a:latin typeface="+mn-ea"/>
              </a:rPr>
              <a:t>影响范围：此次事故造成的影响和损失</a:t>
            </a:r>
            <a:r>
              <a:rPr lang="zh-CN" altLang="en-US" sz="1200" b="1" dirty="0" smtClean="0">
                <a:latin typeface="+mn-ea"/>
              </a:rPr>
              <a:t>。</a:t>
            </a:r>
            <a:endParaRPr lang="en-US" altLang="zh-CN" sz="1200" b="1" dirty="0" smtClean="0">
              <a:latin typeface="+mn-ea"/>
            </a:endParaRPr>
          </a:p>
          <a:p>
            <a:r>
              <a:rPr lang="en-US" altLang="zh-CN" sz="1600" b="1" dirty="0">
                <a:latin typeface="+mn-ea"/>
              </a:rPr>
              <a:t>1</a:t>
            </a:r>
            <a:r>
              <a:rPr lang="zh-CN" altLang="en-US" sz="1600" b="1" dirty="0">
                <a:latin typeface="+mn-ea"/>
              </a:rPr>
              <a:t>）为什么会发生此次事故？</a:t>
            </a:r>
            <a:endParaRPr lang="zh-CN" altLang="en-US" sz="1600" dirty="0">
              <a:latin typeface="+mn-ea"/>
            </a:endParaRPr>
          </a:p>
          <a:p>
            <a:pPr marL="457200" lvl="1" indent="0">
              <a:buNone/>
            </a:pPr>
            <a:r>
              <a:rPr lang="zh-CN" altLang="en-US" sz="1600" i="1" dirty="0">
                <a:latin typeface="+mn-ea"/>
              </a:rPr>
              <a:t>事故的直接原因是由于某个服务端</a:t>
            </a:r>
            <a:r>
              <a:rPr lang="en-US" altLang="zh-CN" sz="1600" i="1" dirty="0">
                <a:latin typeface="+mn-ea"/>
              </a:rPr>
              <a:t>API</a:t>
            </a:r>
            <a:r>
              <a:rPr lang="zh-CN" altLang="en-US" sz="1600" i="1" dirty="0">
                <a:latin typeface="+mn-ea"/>
              </a:rPr>
              <a:t>的返回值新增加了一个字段导致此次事故的发生。</a:t>
            </a:r>
            <a:endParaRPr lang="zh-CN" altLang="en-US" sz="1600" dirty="0">
              <a:latin typeface="+mn-ea"/>
            </a:endParaRPr>
          </a:p>
          <a:p>
            <a:r>
              <a:rPr lang="en-US" altLang="zh-CN" sz="1600" b="1" dirty="0">
                <a:latin typeface="+mn-ea"/>
              </a:rPr>
              <a:t>2</a:t>
            </a:r>
            <a:r>
              <a:rPr lang="zh-CN" altLang="en-US" sz="1600" b="1" dirty="0">
                <a:latin typeface="+mn-ea"/>
              </a:rPr>
              <a:t>）为什么服务端</a:t>
            </a:r>
            <a:r>
              <a:rPr lang="en-US" altLang="zh-CN" sz="1600" b="1" dirty="0">
                <a:latin typeface="+mn-ea"/>
              </a:rPr>
              <a:t>API</a:t>
            </a:r>
            <a:r>
              <a:rPr lang="zh-CN" altLang="en-US" sz="1600" b="1" dirty="0">
                <a:latin typeface="+mn-ea"/>
              </a:rPr>
              <a:t>的返回值变更会影响</a:t>
            </a:r>
            <a:r>
              <a:rPr lang="en-US" altLang="zh-CN" sz="1600" b="1" dirty="0" err="1">
                <a:latin typeface="+mn-ea"/>
              </a:rPr>
              <a:t>ios</a:t>
            </a:r>
            <a:r>
              <a:rPr lang="zh-CN" altLang="en-US" sz="1600" b="1" dirty="0">
                <a:latin typeface="+mn-ea"/>
              </a:rPr>
              <a:t>版</a:t>
            </a:r>
            <a:r>
              <a:rPr lang="en-US" altLang="zh-CN" sz="1600" b="1" dirty="0">
                <a:latin typeface="+mn-ea"/>
              </a:rPr>
              <a:t>app</a:t>
            </a:r>
            <a:r>
              <a:rPr lang="zh-CN" altLang="en-US" sz="1600" b="1" dirty="0">
                <a:latin typeface="+mn-ea"/>
              </a:rPr>
              <a:t>的崩溃而</a:t>
            </a:r>
            <a:r>
              <a:rPr lang="en-US" altLang="zh-CN" sz="1600" b="1" dirty="0">
                <a:latin typeface="+mn-ea"/>
              </a:rPr>
              <a:t>android</a:t>
            </a:r>
            <a:r>
              <a:rPr lang="zh-CN" altLang="en-US" sz="1600" b="1" dirty="0">
                <a:latin typeface="+mn-ea"/>
              </a:rPr>
              <a:t>版正常？</a:t>
            </a:r>
            <a:endParaRPr lang="zh-CN" altLang="en-US" sz="1600" dirty="0">
              <a:latin typeface="+mn-ea"/>
            </a:endParaRPr>
          </a:p>
          <a:p>
            <a:pPr marL="457200" lvl="1" indent="0">
              <a:buNone/>
            </a:pPr>
            <a:r>
              <a:rPr lang="zh-CN" altLang="en-US" sz="1600" i="1" dirty="0">
                <a:latin typeface="+mn-ea"/>
              </a:rPr>
              <a:t>主要还是由于</a:t>
            </a:r>
            <a:r>
              <a:rPr lang="en-US" altLang="zh-CN" sz="1600" i="1" dirty="0" err="1">
                <a:latin typeface="+mn-ea"/>
              </a:rPr>
              <a:t>ios</a:t>
            </a:r>
            <a:r>
              <a:rPr lang="zh-CN" altLang="en-US" sz="1600" i="1" dirty="0">
                <a:latin typeface="+mn-ea"/>
              </a:rPr>
              <a:t>版代码兼容性问题，服务端</a:t>
            </a:r>
            <a:r>
              <a:rPr lang="en-US" altLang="zh-CN" sz="1600" i="1" dirty="0" err="1">
                <a:latin typeface="+mn-ea"/>
              </a:rPr>
              <a:t>api</a:t>
            </a:r>
            <a:r>
              <a:rPr lang="zh-CN" altLang="en-US" sz="1600" i="1" dirty="0">
                <a:latin typeface="+mn-ea"/>
              </a:rPr>
              <a:t>的变更导致了类似空指针异常的发生。</a:t>
            </a:r>
            <a:endParaRPr lang="zh-CN" altLang="en-US" sz="1600" dirty="0">
              <a:latin typeface="+mn-ea"/>
            </a:endParaRPr>
          </a:p>
          <a:p>
            <a:r>
              <a:rPr lang="en-US" altLang="zh-CN" sz="1600" b="1" dirty="0">
                <a:latin typeface="+mn-ea"/>
              </a:rPr>
              <a:t>3</a:t>
            </a:r>
            <a:r>
              <a:rPr lang="zh-CN" altLang="en-US" sz="1600" b="1" dirty="0">
                <a:latin typeface="+mn-ea"/>
              </a:rPr>
              <a:t>）为什么事故发生前未能发现程序代码的兼容性问题而导致质量低的代码到线上？</a:t>
            </a:r>
            <a:endParaRPr lang="zh-CN" altLang="en-US" sz="1600" dirty="0">
              <a:latin typeface="+mn-ea"/>
            </a:endParaRPr>
          </a:p>
          <a:p>
            <a:pPr marL="457200" lvl="1" indent="0">
              <a:buNone/>
            </a:pPr>
            <a:r>
              <a:rPr lang="zh-CN" altLang="en-US" sz="1600" i="1" dirty="0">
                <a:latin typeface="+mn-ea"/>
              </a:rPr>
              <a:t>一方面是由于小美是新人</a:t>
            </a:r>
            <a:r>
              <a:rPr lang="en-US" altLang="zh-CN" sz="1600" i="1" dirty="0">
                <a:latin typeface="+mn-ea"/>
              </a:rPr>
              <a:t>;</a:t>
            </a:r>
            <a:r>
              <a:rPr lang="zh-CN" altLang="en-US" sz="1600" i="1" dirty="0">
                <a:latin typeface="+mn-ea"/>
              </a:rPr>
              <a:t>另一方面组内缺少对代码进行质量控制的手段。</a:t>
            </a:r>
            <a:endParaRPr lang="zh-CN" altLang="en-US" sz="1600" dirty="0">
              <a:latin typeface="+mn-ea"/>
            </a:endParaRPr>
          </a:p>
          <a:p>
            <a:r>
              <a:rPr lang="en-US" altLang="zh-CN" sz="1600" b="1" dirty="0">
                <a:latin typeface="+mn-ea"/>
              </a:rPr>
              <a:t>4</a:t>
            </a:r>
            <a:r>
              <a:rPr lang="zh-CN" altLang="en-US" sz="1600" b="1" dirty="0">
                <a:latin typeface="+mn-ea"/>
              </a:rPr>
              <a:t>）为什么组内没有对代码进行质量控制的手段呢？</a:t>
            </a:r>
            <a:endParaRPr lang="zh-CN" altLang="en-US" sz="1600" dirty="0">
              <a:latin typeface="+mn-ea"/>
            </a:endParaRPr>
          </a:p>
          <a:p>
            <a:pPr marL="457200" lvl="1" indent="0">
              <a:buNone/>
            </a:pPr>
            <a:r>
              <a:rPr lang="zh-CN" altLang="en-US" sz="1600" i="1" dirty="0">
                <a:latin typeface="+mn-ea"/>
              </a:rPr>
              <a:t>一方面由于组内人手不足；另一方面缺少一个比较好的代码</a:t>
            </a:r>
            <a:r>
              <a:rPr lang="en-US" altLang="zh-CN" sz="1600" i="1" dirty="0">
                <a:latin typeface="+mn-ea"/>
              </a:rPr>
              <a:t>review</a:t>
            </a:r>
            <a:r>
              <a:rPr lang="zh-CN" altLang="en-US" sz="1600" i="1" dirty="0">
                <a:latin typeface="+mn-ea"/>
              </a:rPr>
              <a:t>流程去推动质量控制。</a:t>
            </a:r>
            <a:endParaRPr lang="zh-CN" altLang="en-US" sz="1600" dirty="0">
              <a:latin typeface="+mn-ea"/>
            </a:endParaRPr>
          </a:p>
          <a:p>
            <a:r>
              <a:rPr lang="en-US" altLang="zh-CN" sz="1600" b="1" dirty="0">
                <a:latin typeface="+mn-ea"/>
              </a:rPr>
              <a:t>5</a:t>
            </a:r>
            <a:r>
              <a:rPr lang="zh-CN" altLang="en-US" sz="1600" b="1" dirty="0">
                <a:latin typeface="+mn-ea"/>
              </a:rPr>
              <a:t>）为什么不尽早推动这套代码</a:t>
            </a:r>
            <a:r>
              <a:rPr lang="en-US" altLang="zh-CN" sz="1600" b="1" dirty="0">
                <a:latin typeface="+mn-ea"/>
              </a:rPr>
              <a:t>review</a:t>
            </a:r>
            <a:r>
              <a:rPr lang="zh-CN" altLang="en-US" sz="1600" b="1" dirty="0">
                <a:latin typeface="+mn-ea"/>
              </a:rPr>
              <a:t>流程去预防类似事故的发生？</a:t>
            </a:r>
            <a:endParaRPr lang="zh-CN" altLang="en-US" sz="1600" dirty="0">
              <a:latin typeface="+mn-ea"/>
            </a:endParaRPr>
          </a:p>
          <a:p>
            <a:pPr marL="457200" lvl="1" indent="0">
              <a:buNone/>
            </a:pPr>
            <a:r>
              <a:rPr lang="zh-CN" altLang="en-US" sz="1600" i="1" dirty="0">
                <a:latin typeface="+mn-ea"/>
              </a:rPr>
              <a:t>组内人员对代码质量的重视程度不够，存在侥幸心理</a:t>
            </a:r>
            <a:r>
              <a:rPr lang="zh-CN" altLang="en-US" sz="1600" i="1" dirty="0" smtClean="0">
                <a:latin typeface="+mn-ea"/>
              </a:rPr>
              <a:t>。</a:t>
            </a:r>
            <a:endParaRPr lang="en-US" altLang="zh-CN" sz="1600" b="1" dirty="0" smtClean="0">
              <a:latin typeface="+mn-ea"/>
            </a:endParaRPr>
          </a:p>
          <a:p>
            <a:r>
              <a:rPr lang="zh-CN" altLang="en-US" sz="1600" dirty="0">
                <a:solidFill>
                  <a:srgbClr val="FFFF00"/>
                </a:solidFill>
                <a:latin typeface="+mn-ea"/>
              </a:rPr>
              <a:t>表面上</a:t>
            </a:r>
            <a:r>
              <a:rPr lang="zh-CN" altLang="en-US" sz="1600" dirty="0">
                <a:latin typeface="+mn-ea"/>
              </a:rPr>
              <a:t>看因为服务端</a:t>
            </a:r>
            <a:r>
              <a:rPr lang="en-US" altLang="zh-CN" sz="1600" dirty="0">
                <a:latin typeface="+mn-ea"/>
              </a:rPr>
              <a:t>API</a:t>
            </a:r>
            <a:r>
              <a:rPr lang="zh-CN" altLang="en-US" sz="1600" dirty="0">
                <a:latin typeface="+mn-ea"/>
              </a:rPr>
              <a:t>的变动造成了此次事故，</a:t>
            </a:r>
            <a:r>
              <a:rPr lang="zh-CN" altLang="en-US" sz="1600" dirty="0">
                <a:solidFill>
                  <a:srgbClr val="FFFF00"/>
                </a:solidFill>
                <a:latin typeface="+mn-ea"/>
              </a:rPr>
              <a:t>次级原因</a:t>
            </a:r>
            <a:r>
              <a:rPr lang="zh-CN" altLang="en-US" sz="1600" dirty="0">
                <a:latin typeface="+mn-ea"/>
              </a:rPr>
              <a:t>是由于</a:t>
            </a:r>
            <a:r>
              <a:rPr lang="en-US" altLang="zh-CN" sz="1600" dirty="0">
                <a:latin typeface="+mn-ea"/>
              </a:rPr>
              <a:t>IOS</a:t>
            </a:r>
            <a:r>
              <a:rPr lang="zh-CN" altLang="en-US" sz="1600" dirty="0">
                <a:latin typeface="+mn-ea"/>
              </a:rPr>
              <a:t>程序的兼容性导致，但其发生的</a:t>
            </a:r>
            <a:r>
              <a:rPr lang="zh-CN" altLang="en-US" sz="1600" dirty="0">
                <a:solidFill>
                  <a:srgbClr val="FFFF00"/>
                </a:solidFill>
                <a:latin typeface="+mn-ea"/>
              </a:rPr>
              <a:t>根本原因</a:t>
            </a:r>
            <a:r>
              <a:rPr lang="zh-CN" altLang="en-US" sz="1600" dirty="0">
                <a:latin typeface="+mn-ea"/>
              </a:rPr>
              <a:t>还是在于开发人员对于代码质量存在侥幸心理并且上线流程上有漏洞，未能建立一套合理的代码</a:t>
            </a:r>
            <a:r>
              <a:rPr lang="en-US" altLang="zh-CN" sz="1600" dirty="0" err="1">
                <a:latin typeface="+mn-ea"/>
              </a:rPr>
              <a:t>reivew</a:t>
            </a:r>
            <a:r>
              <a:rPr lang="zh-CN" altLang="en-US" sz="1600" dirty="0">
                <a:latin typeface="+mn-ea"/>
              </a:rPr>
              <a:t>和审核机制，只有制度或流程上的改进才能尽量避免类似问题的再次发生。 </a:t>
            </a:r>
          </a:p>
          <a:p>
            <a:r>
              <a:rPr lang="zh-CN" altLang="en-US" sz="1400" dirty="0">
                <a:latin typeface="+mn-ea"/>
              </a:rPr>
              <a:t>找到根本原因后，小美所在团队针对此次事故做了一个</a:t>
            </a:r>
            <a:r>
              <a:rPr lang="en-US" altLang="zh-CN" sz="1400" dirty="0" err="1">
                <a:latin typeface="+mn-ea"/>
              </a:rPr>
              <a:t>Casestudy</a:t>
            </a:r>
            <a:r>
              <a:rPr lang="zh-CN" altLang="en-US" sz="1400" dirty="0">
                <a:latin typeface="+mn-ea"/>
              </a:rPr>
              <a:t>总结，强调代码质量的重要性，并将代码</a:t>
            </a:r>
            <a:r>
              <a:rPr lang="en-US" altLang="zh-CN" sz="1400" dirty="0">
                <a:latin typeface="+mn-ea"/>
              </a:rPr>
              <a:t>Review</a:t>
            </a:r>
            <a:r>
              <a:rPr lang="zh-CN" altLang="en-US" sz="1400" dirty="0">
                <a:latin typeface="+mn-ea"/>
              </a:rPr>
              <a:t>的流程提上日程，利用公司</a:t>
            </a:r>
            <a:r>
              <a:rPr lang="en-US" altLang="zh-CN" sz="1400" dirty="0" err="1">
                <a:latin typeface="+mn-ea"/>
              </a:rPr>
              <a:t>Git</a:t>
            </a:r>
            <a:r>
              <a:rPr lang="zh-CN" altLang="en-US" sz="1400" dirty="0">
                <a:latin typeface="+mn-ea"/>
              </a:rPr>
              <a:t>平台提供的</a:t>
            </a:r>
            <a:r>
              <a:rPr lang="en-US" altLang="zh-CN" sz="1400" dirty="0">
                <a:latin typeface="+mn-ea"/>
              </a:rPr>
              <a:t>fork</a:t>
            </a:r>
            <a:r>
              <a:rPr lang="zh-CN" altLang="en-US" sz="1400" dirty="0">
                <a:latin typeface="+mn-ea"/>
              </a:rPr>
              <a:t>和</a:t>
            </a:r>
            <a:r>
              <a:rPr lang="en-US" altLang="zh-CN" sz="1400" dirty="0">
                <a:latin typeface="+mn-ea"/>
              </a:rPr>
              <a:t>pull request</a:t>
            </a:r>
            <a:r>
              <a:rPr lang="zh-CN" altLang="en-US" sz="1400" dirty="0">
                <a:latin typeface="+mn-ea"/>
              </a:rPr>
              <a:t>机制建立起一套合理的代码</a:t>
            </a:r>
            <a:r>
              <a:rPr lang="en-US" altLang="zh-CN" sz="1400" dirty="0">
                <a:latin typeface="+mn-ea"/>
              </a:rPr>
              <a:t>review</a:t>
            </a:r>
            <a:r>
              <a:rPr lang="zh-CN" altLang="en-US" sz="1400" dirty="0">
                <a:latin typeface="+mn-ea"/>
              </a:rPr>
              <a:t>流程，并要求组内人员遵守这套规则，使得代码质量大大提升，降低了事故的</a:t>
            </a:r>
            <a:r>
              <a:rPr lang="zh-CN" altLang="en-US" sz="1400" dirty="0" smtClean="0">
                <a:latin typeface="+mn-ea"/>
              </a:rPr>
              <a:t>风险</a:t>
            </a:r>
            <a:r>
              <a:rPr lang="zh-CN" altLang="en-US" sz="1400" dirty="0">
                <a:latin typeface="+mn-ea"/>
              </a:rPr>
              <a:t>。</a:t>
            </a:r>
          </a:p>
        </p:txBody>
      </p:sp>
    </p:spTree>
    <p:extLst>
      <p:ext uri="{BB962C8B-B14F-4D97-AF65-F5344CB8AC3E}">
        <p14:creationId xmlns:p14="http://schemas.microsoft.com/office/powerpoint/2010/main" val="1292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r"/>
            <a:r>
              <a:rPr kumimoji="1" lang="en-US" altLang="zh-CN" dirty="0" err="1" smtClean="0"/>
              <a:t>CaseStudy</a:t>
            </a:r>
            <a:endParaRPr kumimoji="1" lang="zh-CN" altLang="en-US" dirty="0"/>
          </a:p>
        </p:txBody>
      </p:sp>
      <p:sp>
        <p:nvSpPr>
          <p:cNvPr id="3" name="内容占位符 2"/>
          <p:cNvSpPr>
            <a:spLocks noGrp="1"/>
          </p:cNvSpPr>
          <p:nvPr>
            <p:ph idx="1"/>
          </p:nvPr>
        </p:nvSpPr>
        <p:spPr/>
        <p:txBody>
          <a:bodyPr/>
          <a:lstStyle/>
          <a:p>
            <a:pPr>
              <a:lnSpc>
                <a:spcPct val="150000"/>
              </a:lnSpc>
            </a:pPr>
            <a:r>
              <a:rPr lang="en-US" altLang="zh-CN" b="1" dirty="0">
                <a:hlinkClick r:id="rId2"/>
              </a:rPr>
              <a:t>CaseStudy-YYYYMMDD-</a:t>
            </a:r>
            <a:r>
              <a:rPr lang="zh-CN" altLang="en-US" b="1" dirty="0">
                <a:hlinkClick r:id="rId2"/>
              </a:rPr>
              <a:t>事故总结</a:t>
            </a:r>
            <a:r>
              <a:rPr lang="zh-CN" altLang="en-US" b="1" dirty="0" smtClean="0">
                <a:hlinkClick r:id="rId2"/>
              </a:rPr>
              <a:t>模板</a:t>
            </a:r>
            <a:endParaRPr lang="en-US" altLang="zh-CN" b="1" dirty="0" smtClean="0"/>
          </a:p>
          <a:p>
            <a:pPr>
              <a:lnSpc>
                <a:spcPct val="150000"/>
              </a:lnSpc>
            </a:pPr>
            <a:r>
              <a:rPr kumimoji="1" lang="zh-CN" altLang="en-US" dirty="0" smtClean="0"/>
              <a:t>事故总结讨论会需要邀请长琦、郭红俊。</a:t>
            </a:r>
            <a:endParaRPr kumimoji="1" lang="en-US" altLang="zh-CN" dirty="0" smtClean="0"/>
          </a:p>
        </p:txBody>
      </p:sp>
    </p:spTree>
    <p:extLst>
      <p:ext uri="{BB962C8B-B14F-4D97-AF65-F5344CB8AC3E}">
        <p14:creationId xmlns:p14="http://schemas.microsoft.com/office/powerpoint/2010/main" val="5918457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r"/>
            <a:r>
              <a:rPr kumimoji="1" lang="en-US" altLang="zh-CN" dirty="0" smtClean="0">
                <a:latin typeface="+mj-ea"/>
              </a:rPr>
              <a:t>5Whys</a:t>
            </a:r>
            <a:r>
              <a:rPr kumimoji="1" lang="zh-CN" altLang="en-US" dirty="0" smtClean="0">
                <a:latin typeface="+mj-ea"/>
              </a:rPr>
              <a:t>法步骤</a:t>
            </a:r>
            <a:endParaRPr kumimoji="1" lang="zh-CN" altLang="en-US" dirty="0">
              <a:latin typeface="+mj-ea"/>
            </a:endParaRPr>
          </a:p>
        </p:txBody>
      </p:sp>
      <p:sp>
        <p:nvSpPr>
          <p:cNvPr id="3" name="内容占位符 2"/>
          <p:cNvSpPr>
            <a:spLocks noGrp="1"/>
          </p:cNvSpPr>
          <p:nvPr>
            <p:ph idx="1"/>
          </p:nvPr>
        </p:nvSpPr>
        <p:spPr>
          <a:xfrm>
            <a:off x="1120000" y="1825625"/>
            <a:ext cx="10233800" cy="3167480"/>
          </a:xfrm>
        </p:spPr>
        <p:txBody>
          <a:bodyPr>
            <a:normAutofit fontScale="92500" lnSpcReduction="20000"/>
          </a:bodyPr>
          <a:lstStyle/>
          <a:p>
            <a:pPr marL="514350" indent="-514350">
              <a:lnSpc>
                <a:spcPct val="150000"/>
              </a:lnSpc>
              <a:buFont typeface="+mj-lt"/>
              <a:buAutoNum type="arabicPeriod"/>
            </a:pPr>
            <a:r>
              <a:rPr kumimoji="1" lang="zh-CN" altLang="en-US" dirty="0" smtClean="0"/>
              <a:t>发生了什么问题（定义和描述问题）</a:t>
            </a:r>
            <a:endParaRPr kumimoji="1" lang="en-US" altLang="zh-CN" dirty="0" smtClean="0"/>
          </a:p>
          <a:p>
            <a:pPr marL="514350" indent="-514350">
              <a:lnSpc>
                <a:spcPct val="150000"/>
              </a:lnSpc>
              <a:buFont typeface="+mj-lt"/>
              <a:buAutoNum type="arabicPeriod"/>
            </a:pPr>
            <a:r>
              <a:rPr kumimoji="1" lang="zh-CN" altLang="en-US" dirty="0" smtClean="0"/>
              <a:t>为什么发生（问</a:t>
            </a:r>
            <a:r>
              <a:rPr kumimoji="1" lang="en-US" altLang="zh-CN" dirty="0" smtClean="0"/>
              <a:t>5</a:t>
            </a:r>
            <a:r>
              <a:rPr kumimoji="1" lang="zh-CN" altLang="en-US" dirty="0" smtClean="0"/>
              <a:t>次为什么）</a:t>
            </a:r>
            <a:endParaRPr kumimoji="1" lang="en-US" altLang="zh-CN" dirty="0" smtClean="0"/>
          </a:p>
          <a:p>
            <a:pPr marL="514350" indent="-514350">
              <a:lnSpc>
                <a:spcPct val="150000"/>
              </a:lnSpc>
              <a:buFont typeface="+mj-lt"/>
              <a:buAutoNum type="arabicPeriod"/>
            </a:pPr>
            <a:r>
              <a:rPr lang="zh-CN" altLang="en-US" dirty="0"/>
              <a:t>检验上一步中发现的原因</a:t>
            </a:r>
            <a:r>
              <a:rPr lang="zh-CN" altLang="en-US" dirty="0">
                <a:solidFill>
                  <a:srgbClr val="FFFF00"/>
                </a:solidFill>
              </a:rPr>
              <a:t>是否是根本原因</a:t>
            </a:r>
            <a:r>
              <a:rPr lang="zh-CN" altLang="en-US" dirty="0"/>
              <a:t>？</a:t>
            </a:r>
            <a:endParaRPr kumimoji="1" lang="en-US" altLang="zh-CN" dirty="0" smtClean="0"/>
          </a:p>
          <a:p>
            <a:pPr marL="514350" indent="-514350">
              <a:lnSpc>
                <a:spcPct val="150000"/>
              </a:lnSpc>
              <a:buFont typeface="+mj-lt"/>
              <a:buAutoNum type="arabicPeriod"/>
            </a:pPr>
            <a:r>
              <a:rPr kumimoji="1" lang="zh-CN" altLang="en-US" dirty="0" smtClean="0"/>
              <a:t>措施（什么办法能够阻止再次发生，</a:t>
            </a:r>
            <a:r>
              <a:rPr lang="zh-CN" altLang="en-US" dirty="0"/>
              <a:t>找到问题发生的根本原因，制定执行计划并修复</a:t>
            </a:r>
            <a:r>
              <a:rPr kumimoji="1" lang="zh-CN" altLang="en-US" dirty="0" smtClean="0"/>
              <a:t>）</a:t>
            </a:r>
            <a:endParaRPr kumimoji="1" lang="zh-CN" altLang="en-US" dirty="0"/>
          </a:p>
        </p:txBody>
      </p:sp>
      <p:sp>
        <p:nvSpPr>
          <p:cNvPr id="4" name="文本框 3"/>
          <p:cNvSpPr txBox="1"/>
          <p:nvPr/>
        </p:nvSpPr>
        <p:spPr>
          <a:xfrm>
            <a:off x="6557210" y="4993105"/>
            <a:ext cx="5320687" cy="1200329"/>
          </a:xfrm>
          <a:prstGeom prst="rect">
            <a:avLst/>
          </a:prstGeom>
          <a:noFill/>
        </p:spPr>
        <p:txBody>
          <a:bodyPr wrap="none" rtlCol="0">
            <a:spAutoFit/>
          </a:bodyPr>
          <a:lstStyle/>
          <a:p>
            <a:r>
              <a:rPr kumimoji="1" lang="zh-CN" altLang="en-US" dirty="0" smtClean="0"/>
              <a:t>特点：</a:t>
            </a:r>
            <a:endParaRPr kumimoji="1" lang="en-US" altLang="zh-CN" dirty="0" smtClean="0"/>
          </a:p>
          <a:p>
            <a:pPr marL="285750" indent="-285750">
              <a:buFont typeface="Arial" charset="0"/>
              <a:buChar char="•"/>
            </a:pPr>
            <a:r>
              <a:rPr kumimoji="1" lang="zh-CN" altLang="en-US" dirty="0" smtClean="0"/>
              <a:t>简单的分析方法</a:t>
            </a:r>
            <a:endParaRPr kumimoji="1" lang="en-US" altLang="zh-CN" dirty="0" smtClean="0"/>
          </a:p>
          <a:p>
            <a:pPr marL="285750" indent="-285750">
              <a:buFont typeface="Arial" charset="0"/>
              <a:buChar char="•"/>
            </a:pPr>
            <a:r>
              <a:rPr kumimoji="1" lang="zh-CN" altLang="en-US" dirty="0" smtClean="0"/>
              <a:t>不需要复杂的统计学知识</a:t>
            </a:r>
            <a:endParaRPr kumimoji="1" lang="en-US" altLang="zh-CN" dirty="0" smtClean="0"/>
          </a:p>
          <a:p>
            <a:pPr marL="285750" indent="-285750">
              <a:buFont typeface="Arial" charset="0"/>
              <a:buChar char="•"/>
            </a:pPr>
            <a:r>
              <a:rPr kumimoji="1" lang="zh-CN" altLang="en-US" dirty="0" smtClean="0">
                <a:solidFill>
                  <a:srgbClr val="FFFF00"/>
                </a:solidFill>
              </a:rPr>
              <a:t>着眼于整个系统和过程</a:t>
            </a:r>
            <a:r>
              <a:rPr kumimoji="1" lang="zh-CN" altLang="en-US" dirty="0" smtClean="0"/>
              <a:t>，而</a:t>
            </a:r>
            <a:r>
              <a:rPr kumimoji="1" lang="zh-CN" altLang="en-US" dirty="0" smtClean="0">
                <a:solidFill>
                  <a:srgbClr val="FFFF00"/>
                </a:solidFill>
              </a:rPr>
              <a:t>非个人执行上的究责</a:t>
            </a:r>
            <a:endParaRPr kumimoji="1" lang="zh-CN" altLang="en-US" dirty="0">
              <a:solidFill>
                <a:srgbClr val="FFFF00"/>
              </a:solidFill>
            </a:endParaRPr>
          </a:p>
        </p:txBody>
      </p:sp>
      <p:sp>
        <p:nvSpPr>
          <p:cNvPr id="5" name="矩形 4"/>
          <p:cNvSpPr/>
          <p:nvPr/>
        </p:nvSpPr>
        <p:spPr>
          <a:xfrm>
            <a:off x="343988" y="5128042"/>
            <a:ext cx="6096000" cy="1200329"/>
          </a:xfrm>
          <a:prstGeom prst="rect">
            <a:avLst/>
          </a:prstGeom>
        </p:spPr>
        <p:txBody>
          <a:bodyPr>
            <a:spAutoFit/>
          </a:bodyPr>
          <a:lstStyle/>
          <a:p>
            <a:r>
              <a:rPr kumimoji="1" lang="en-US" altLang="zh-CN" dirty="0">
                <a:latin typeface="+mn-ea"/>
              </a:rPr>
              <a:t>5</a:t>
            </a:r>
            <a:r>
              <a:rPr kumimoji="1" lang="zh-CN" altLang="en-US" dirty="0">
                <a:latin typeface="+mn-ea"/>
              </a:rPr>
              <a:t>问法的关键所在为：  鼓励解决问题的人要努力</a:t>
            </a:r>
            <a:r>
              <a:rPr kumimoji="1" lang="zh-CN" altLang="en-US" dirty="0">
                <a:solidFill>
                  <a:srgbClr val="FFFF00"/>
                </a:solidFill>
                <a:latin typeface="+mn-ea"/>
              </a:rPr>
              <a:t>避开</a:t>
            </a:r>
            <a:r>
              <a:rPr kumimoji="1" lang="zh-CN" altLang="en-US" dirty="0">
                <a:latin typeface="+mn-ea"/>
              </a:rPr>
              <a:t>主观或自负的假设和逻辑陷阱， </a:t>
            </a:r>
            <a:r>
              <a:rPr kumimoji="1" lang="zh-CN" altLang="en-US" dirty="0">
                <a:solidFill>
                  <a:srgbClr val="FFFF00"/>
                </a:solidFill>
                <a:latin typeface="+mn-ea"/>
              </a:rPr>
              <a:t>从结果着手</a:t>
            </a:r>
            <a:r>
              <a:rPr kumimoji="1" lang="zh-CN" altLang="en-US" dirty="0">
                <a:latin typeface="+mn-ea"/>
              </a:rPr>
              <a:t>，</a:t>
            </a:r>
            <a:r>
              <a:rPr kumimoji="1" lang="zh-CN" altLang="en-US" dirty="0">
                <a:solidFill>
                  <a:srgbClr val="FFFF00"/>
                </a:solidFill>
                <a:latin typeface="+mn-ea"/>
              </a:rPr>
              <a:t>沿着因果关系链条</a:t>
            </a:r>
            <a:r>
              <a:rPr kumimoji="1" lang="zh-CN" altLang="en-US" dirty="0">
                <a:latin typeface="+mn-ea"/>
              </a:rPr>
              <a:t>，顺藤摸瓜，穿越不同的抽象层面，直至找出原因问题的根本原因。</a:t>
            </a:r>
          </a:p>
        </p:txBody>
      </p:sp>
    </p:spTree>
    <p:extLst>
      <p:ext uri="{BB962C8B-B14F-4D97-AF65-F5344CB8AC3E}">
        <p14:creationId xmlns:p14="http://schemas.microsoft.com/office/powerpoint/2010/main" val="17078563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1"/>
          </p:nvPr>
        </p:nvSpPr>
        <p:spPr>
          <a:xfrm>
            <a:off x="467940" y="445168"/>
            <a:ext cx="2946866" cy="936481"/>
          </a:xfrm>
        </p:spPr>
        <p:txBody>
          <a:bodyPr/>
          <a:lstStyle/>
          <a:p>
            <a:r>
              <a:rPr kumimoji="1" lang="zh-CN" altLang="en-US" dirty="0" smtClean="0">
                <a:latin typeface="+mj-ea"/>
              </a:rPr>
              <a:t>步骤一：</a:t>
            </a:r>
            <a:endParaRPr kumimoji="1" lang="en-US" altLang="zh-CN" dirty="0" smtClean="0">
              <a:latin typeface="+mj-ea"/>
            </a:endParaRPr>
          </a:p>
          <a:p>
            <a:r>
              <a:rPr kumimoji="1" lang="zh-CN" altLang="en-US" dirty="0" smtClean="0">
                <a:latin typeface="+mj-ea"/>
              </a:rPr>
              <a:t>  问题</a:t>
            </a:r>
            <a:r>
              <a:rPr kumimoji="1" lang="zh-CN" altLang="en-US" dirty="0">
                <a:latin typeface="+mj-ea"/>
              </a:rPr>
              <a:t>描述</a:t>
            </a:r>
            <a:r>
              <a:rPr kumimoji="1" lang="en-US" altLang="zh-CN" dirty="0">
                <a:latin typeface="+mj-ea"/>
              </a:rPr>
              <a:t>-5W2H</a:t>
            </a:r>
            <a:r>
              <a:rPr kumimoji="1" lang="zh-CN" altLang="en-US" dirty="0">
                <a:latin typeface="+mj-ea"/>
              </a:rPr>
              <a:t>法</a:t>
            </a:r>
            <a:endParaRPr kumimoji="1" lang="zh-CN" altLang="en-US" dirty="0"/>
          </a:p>
        </p:txBody>
      </p:sp>
      <p:sp>
        <p:nvSpPr>
          <p:cNvPr id="6" name="文本占位符 5"/>
          <p:cNvSpPr>
            <a:spLocks noGrp="1"/>
          </p:cNvSpPr>
          <p:nvPr>
            <p:ph type="body" sz="quarter" idx="3"/>
          </p:nvPr>
        </p:nvSpPr>
        <p:spPr>
          <a:xfrm>
            <a:off x="4515804" y="658729"/>
            <a:ext cx="3770954" cy="722920"/>
          </a:xfrm>
        </p:spPr>
        <p:txBody>
          <a:bodyPr/>
          <a:lstStyle/>
          <a:p>
            <a:r>
              <a:rPr kumimoji="1" lang="zh-CN" altLang="en-US" dirty="0" smtClean="0"/>
              <a:t>步骤二：</a:t>
            </a:r>
            <a:r>
              <a:rPr kumimoji="1" lang="en-US" altLang="zh-CN" dirty="0" smtClean="0"/>
              <a:t/>
            </a:r>
            <a:br>
              <a:rPr kumimoji="1" lang="en-US" altLang="zh-CN" dirty="0" smtClean="0"/>
            </a:br>
            <a:r>
              <a:rPr kumimoji="1" lang="zh-CN" altLang="en-US" dirty="0" smtClean="0"/>
              <a:t>建立</a:t>
            </a:r>
            <a:r>
              <a:rPr kumimoji="1" lang="zh-CN" altLang="en-US" dirty="0"/>
              <a:t>因果关系表</a:t>
            </a:r>
          </a:p>
        </p:txBody>
      </p:sp>
      <p:sp>
        <p:nvSpPr>
          <p:cNvPr id="9" name="文本占位符 8"/>
          <p:cNvSpPr>
            <a:spLocks noGrp="1"/>
          </p:cNvSpPr>
          <p:nvPr>
            <p:ph type="body" sz="half" idx="16"/>
          </p:nvPr>
        </p:nvSpPr>
        <p:spPr>
          <a:xfrm>
            <a:off x="4505250" y="1344529"/>
            <a:ext cx="4181550" cy="4502818"/>
          </a:xfrm>
        </p:spPr>
        <p:txBody>
          <a:bodyPr>
            <a:noAutofit/>
          </a:bodyPr>
          <a:lstStyle/>
          <a:p>
            <a:pPr marL="285750" indent="-285750">
              <a:lnSpc>
                <a:spcPct val="150000"/>
              </a:lnSpc>
              <a:buFont typeface="Arial" charset="0"/>
              <a:buChar char="•"/>
            </a:pPr>
            <a:r>
              <a:rPr kumimoji="1" lang="zh-CN" altLang="en-US" sz="2400" dirty="0"/>
              <a:t>不断地问为什么前一个事件会发生。</a:t>
            </a:r>
            <a:endParaRPr kumimoji="1" lang="en-US" altLang="zh-CN" sz="2400" dirty="0"/>
          </a:p>
          <a:p>
            <a:pPr marL="285750" indent="-285750">
              <a:lnSpc>
                <a:spcPct val="150000"/>
              </a:lnSpc>
              <a:buFont typeface="Arial" charset="0"/>
              <a:buChar char="•"/>
            </a:pPr>
            <a:r>
              <a:rPr kumimoji="1" lang="zh-CN" altLang="en-US" sz="2400" dirty="0" smtClean="0"/>
              <a:t>直到回答</a:t>
            </a:r>
            <a:r>
              <a:rPr kumimoji="1" lang="zh-CN" altLang="en-US" sz="2400" dirty="0"/>
              <a:t>“没有好的理由”或新的故障模式被发现。</a:t>
            </a:r>
            <a:endParaRPr kumimoji="1" lang="en-US" altLang="zh-CN" sz="2400" dirty="0"/>
          </a:p>
          <a:p>
            <a:pPr marL="285750" indent="-285750">
              <a:lnSpc>
                <a:spcPct val="150000"/>
              </a:lnSpc>
              <a:buFont typeface="Arial" charset="0"/>
              <a:buChar char="•"/>
            </a:pPr>
            <a:r>
              <a:rPr kumimoji="1" lang="zh-CN" altLang="en-US" sz="2400" dirty="0"/>
              <a:t>解释根本原因</a:t>
            </a:r>
            <a:r>
              <a:rPr kumimoji="1" lang="zh-CN" altLang="en-US" sz="2400" dirty="0">
                <a:solidFill>
                  <a:srgbClr val="FFFF00"/>
                </a:solidFill>
              </a:rPr>
              <a:t>防止问题重复发生</a:t>
            </a:r>
            <a:r>
              <a:rPr kumimoji="1" lang="zh-CN" altLang="en-US" sz="2400" dirty="0" smtClean="0"/>
              <a:t>。</a:t>
            </a:r>
            <a:endParaRPr kumimoji="1" lang="zh-CN" altLang="en-US" sz="2400" dirty="0"/>
          </a:p>
        </p:txBody>
      </p:sp>
      <p:sp>
        <p:nvSpPr>
          <p:cNvPr id="7" name="文本占位符 6"/>
          <p:cNvSpPr>
            <a:spLocks noGrp="1"/>
          </p:cNvSpPr>
          <p:nvPr>
            <p:ph type="body" sz="quarter" idx="13"/>
          </p:nvPr>
        </p:nvSpPr>
        <p:spPr>
          <a:xfrm>
            <a:off x="9259888" y="805387"/>
            <a:ext cx="2603250" cy="576262"/>
          </a:xfrm>
        </p:spPr>
        <p:txBody>
          <a:bodyPr/>
          <a:lstStyle/>
          <a:p>
            <a:r>
              <a:rPr kumimoji="1" lang="zh-CN" altLang="en-US" dirty="0" smtClean="0"/>
              <a:t>步骤三、四：</a:t>
            </a:r>
            <a:r>
              <a:rPr kumimoji="1" lang="en-US" altLang="zh-CN" dirty="0" smtClean="0"/>
              <a:t/>
            </a:r>
            <a:br>
              <a:rPr kumimoji="1" lang="en-US" altLang="zh-CN" dirty="0" smtClean="0"/>
            </a:br>
            <a:r>
              <a:rPr kumimoji="1" lang="zh-CN" altLang="en-US" dirty="0" smtClean="0"/>
              <a:t>措施</a:t>
            </a:r>
            <a:endParaRPr kumimoji="1" lang="zh-CN" altLang="en-US" dirty="0"/>
          </a:p>
        </p:txBody>
      </p:sp>
      <p:sp>
        <p:nvSpPr>
          <p:cNvPr id="10" name="文本占位符 9"/>
          <p:cNvSpPr>
            <a:spLocks noGrp="1"/>
          </p:cNvSpPr>
          <p:nvPr>
            <p:ph type="body" sz="half" idx="17"/>
          </p:nvPr>
        </p:nvSpPr>
        <p:spPr>
          <a:xfrm>
            <a:off x="9259887" y="1491187"/>
            <a:ext cx="2603251" cy="3589338"/>
          </a:xfrm>
        </p:spPr>
        <p:txBody>
          <a:bodyPr/>
          <a:lstStyle/>
          <a:p>
            <a:pPr marL="285750" indent="-285750">
              <a:lnSpc>
                <a:spcPct val="150000"/>
              </a:lnSpc>
              <a:buFont typeface="Arial" charset="0"/>
              <a:buChar char="•"/>
            </a:pPr>
            <a:r>
              <a:rPr kumimoji="1" lang="zh-CN" altLang="en-US" sz="2400" dirty="0"/>
              <a:t>找到</a:t>
            </a:r>
            <a:r>
              <a:rPr kumimoji="1" lang="zh-CN" altLang="en-US" sz="2400" dirty="0">
                <a:solidFill>
                  <a:srgbClr val="FFFF00"/>
                </a:solidFill>
              </a:rPr>
              <a:t>根本</a:t>
            </a:r>
            <a:r>
              <a:rPr kumimoji="1" lang="zh-CN" altLang="en-US" sz="2400" dirty="0"/>
              <a:t>原因</a:t>
            </a:r>
            <a:endParaRPr kumimoji="1" lang="en-US" altLang="zh-CN" sz="2400" dirty="0"/>
          </a:p>
          <a:p>
            <a:pPr marL="285750" indent="-285750">
              <a:lnSpc>
                <a:spcPct val="150000"/>
              </a:lnSpc>
              <a:buFont typeface="Arial" charset="0"/>
              <a:buChar char="•"/>
            </a:pPr>
            <a:r>
              <a:rPr kumimoji="1" lang="zh-CN" altLang="en-US" sz="2400" dirty="0"/>
              <a:t>采取有效措施。</a:t>
            </a:r>
          </a:p>
          <a:p>
            <a:endParaRPr kumimoji="1" lang="zh-CN" altLang="en-US" dirty="0"/>
          </a:p>
        </p:txBody>
      </p:sp>
      <p:graphicFrame>
        <p:nvGraphicFramePr>
          <p:cNvPr id="11" name="内容占位符 3"/>
          <p:cNvGraphicFramePr>
            <a:graphicFrameLocks/>
          </p:cNvGraphicFramePr>
          <p:nvPr>
            <p:extLst>
              <p:ext uri="{D42A27DB-BD31-4B8C-83A1-F6EECF244321}">
                <p14:modId xmlns:p14="http://schemas.microsoft.com/office/powerpoint/2010/main" val="147971624"/>
              </p:ext>
            </p:extLst>
          </p:nvPr>
        </p:nvGraphicFramePr>
        <p:xfrm>
          <a:off x="166715" y="1491187"/>
          <a:ext cx="3549316" cy="4861560"/>
        </p:xfrm>
        <a:graphic>
          <a:graphicData uri="http://schemas.openxmlformats.org/drawingml/2006/table">
            <a:tbl>
              <a:tblPr firstRow="1" bandRow="1">
                <a:tableStyleId>{5C22544A-7EE6-4342-B048-85BDC9FD1C3A}</a:tableStyleId>
              </a:tblPr>
              <a:tblGrid>
                <a:gridCol w="1252923"/>
                <a:gridCol w="2296393"/>
              </a:tblGrid>
              <a:tr h="132236">
                <a:tc>
                  <a:txBody>
                    <a:bodyPr/>
                    <a:lstStyle/>
                    <a:p>
                      <a:endParaRPr lang="zh-CN" altLang="en-US" dirty="0"/>
                    </a:p>
                  </a:txBody>
                  <a:tcPr/>
                </a:tc>
                <a:tc>
                  <a:txBody>
                    <a:bodyPr/>
                    <a:lstStyle/>
                    <a:p>
                      <a:endParaRPr lang="zh-CN" altLang="en-US" dirty="0"/>
                    </a:p>
                  </a:txBody>
                  <a:tcPr/>
                </a:tc>
              </a:tr>
              <a:tr h="370840">
                <a:tc>
                  <a:txBody>
                    <a:bodyPr/>
                    <a:lstStyle/>
                    <a:p>
                      <a:pPr algn="ctr"/>
                      <a:r>
                        <a:rPr lang="en-US" altLang="zh-CN" dirty="0" smtClean="0"/>
                        <a:t>What</a:t>
                      </a:r>
                      <a:endParaRPr lang="zh-CN" altLang="en-US" dirty="0"/>
                    </a:p>
                  </a:txBody>
                  <a:tcPr/>
                </a:tc>
                <a:tc>
                  <a:txBody>
                    <a:bodyPr/>
                    <a:lstStyle/>
                    <a:p>
                      <a:r>
                        <a:rPr lang="zh-CN" altLang="en-US" baseline="0" dirty="0" smtClean="0"/>
                        <a:t>发生了什么问题</a:t>
                      </a:r>
                      <a:endParaRPr lang="zh-CN" altLang="en-US" dirty="0"/>
                    </a:p>
                  </a:txBody>
                  <a:tcPr/>
                </a:tc>
              </a:tr>
              <a:tr h="370840">
                <a:tc>
                  <a:txBody>
                    <a:bodyPr/>
                    <a:lstStyle/>
                    <a:p>
                      <a:pPr algn="ctr"/>
                      <a:r>
                        <a:rPr lang="en-US" altLang="zh-CN" dirty="0" smtClean="0"/>
                        <a:t>Who</a:t>
                      </a:r>
                    </a:p>
                  </a:txBody>
                  <a:tcPr/>
                </a:tc>
                <a:tc>
                  <a:txBody>
                    <a:bodyPr/>
                    <a:lstStyle/>
                    <a:p>
                      <a:r>
                        <a:rPr lang="zh-CN" altLang="en-US" dirty="0" smtClean="0"/>
                        <a:t>责任人是谁。</a:t>
                      </a:r>
                      <a:r>
                        <a:rPr lang="en-US" altLang="zh-CN" dirty="0" smtClean="0"/>
                        <a:t/>
                      </a:r>
                      <a:br>
                        <a:rPr lang="en-US" altLang="zh-CN" dirty="0" smtClean="0"/>
                      </a:br>
                      <a:r>
                        <a:rPr lang="zh-CN" altLang="en-US" dirty="0" smtClean="0"/>
                        <a:t>谁发现的。</a:t>
                      </a:r>
                      <a:r>
                        <a:rPr lang="en-US" altLang="zh-CN" dirty="0" smtClean="0"/>
                        <a:t/>
                      </a:r>
                      <a:br>
                        <a:rPr lang="en-US" altLang="zh-CN" dirty="0" smtClean="0"/>
                      </a:br>
                      <a:r>
                        <a:rPr lang="zh-CN" altLang="en-US" dirty="0" smtClean="0"/>
                        <a:t>谁解决的。</a:t>
                      </a:r>
                      <a:endParaRPr lang="zh-CN" altLang="en-US" dirty="0"/>
                    </a:p>
                  </a:txBody>
                  <a:tcPr/>
                </a:tc>
              </a:tr>
              <a:tr h="370840">
                <a:tc>
                  <a:txBody>
                    <a:bodyPr/>
                    <a:lstStyle/>
                    <a:p>
                      <a:pPr algn="ctr"/>
                      <a:r>
                        <a:rPr lang="en-US" altLang="zh-CN" dirty="0" smtClean="0"/>
                        <a:t>Where</a:t>
                      </a:r>
                      <a:endParaRPr lang="zh-CN" altLang="en-US" dirty="0"/>
                    </a:p>
                  </a:txBody>
                  <a:tcPr/>
                </a:tc>
                <a:tc>
                  <a:txBody>
                    <a:bodyPr/>
                    <a:lstStyle/>
                    <a:p>
                      <a:r>
                        <a:rPr lang="zh-CN" altLang="en-US" dirty="0" smtClean="0"/>
                        <a:t>在哪里发现的事故</a:t>
                      </a:r>
                      <a:endParaRPr lang="zh-CN" altLang="en-US" dirty="0"/>
                    </a:p>
                  </a:txBody>
                  <a:tcPr/>
                </a:tc>
              </a:tr>
              <a:tr h="370840">
                <a:tc>
                  <a:txBody>
                    <a:bodyPr/>
                    <a:lstStyle/>
                    <a:p>
                      <a:pPr algn="ctr"/>
                      <a:r>
                        <a:rPr lang="en-US" altLang="zh-CN" dirty="0" smtClean="0"/>
                        <a:t>When</a:t>
                      </a:r>
                      <a:endParaRPr lang="zh-CN" altLang="en-US" dirty="0"/>
                    </a:p>
                  </a:txBody>
                  <a:tcPr/>
                </a:tc>
                <a:tc>
                  <a:txBody>
                    <a:bodyPr/>
                    <a:lstStyle/>
                    <a:p>
                      <a:r>
                        <a:rPr lang="zh-CN" altLang="en-US" dirty="0" smtClean="0"/>
                        <a:t>什么时候发现的，什么时间解决的，</a:t>
                      </a:r>
                      <a:r>
                        <a:rPr lang="en-US" altLang="zh-CN" dirty="0" smtClean="0"/>
                        <a:t/>
                      </a:r>
                      <a:br>
                        <a:rPr lang="en-US" altLang="zh-CN" dirty="0" smtClean="0"/>
                      </a:br>
                      <a:r>
                        <a:rPr lang="zh-CN" altLang="en-US" dirty="0" smtClean="0"/>
                        <a:t>事故的时间因素</a:t>
                      </a:r>
                      <a:endParaRPr lang="zh-CN" altLang="en-US" dirty="0"/>
                    </a:p>
                  </a:txBody>
                  <a:tcPr/>
                </a:tc>
              </a:tr>
              <a:tr h="370840">
                <a:tc>
                  <a:txBody>
                    <a:bodyPr/>
                    <a:lstStyle/>
                    <a:p>
                      <a:pPr algn="ctr"/>
                      <a:r>
                        <a:rPr lang="en-US" altLang="zh-CN" dirty="0" smtClean="0"/>
                        <a:t>Why</a:t>
                      </a:r>
                      <a:endParaRPr lang="zh-CN" altLang="en-US" dirty="0"/>
                    </a:p>
                  </a:txBody>
                  <a:tcPr/>
                </a:tc>
                <a:tc>
                  <a:txBody>
                    <a:bodyPr/>
                    <a:lstStyle/>
                    <a:p>
                      <a:r>
                        <a:rPr lang="zh-CN" altLang="en-US" dirty="0" smtClean="0"/>
                        <a:t>为什么它是个事故？</a:t>
                      </a:r>
                      <a:r>
                        <a:rPr lang="en-US" altLang="zh-CN" dirty="0" smtClean="0"/>
                        <a:t/>
                      </a:r>
                      <a:br>
                        <a:rPr lang="en-US" altLang="zh-CN" dirty="0" smtClean="0"/>
                      </a:br>
                      <a:r>
                        <a:rPr lang="zh-CN" altLang="en-US" dirty="0" smtClean="0"/>
                        <a:t>事故的影响。</a:t>
                      </a:r>
                      <a:endParaRPr lang="zh-CN" altLang="en-US" dirty="0"/>
                    </a:p>
                  </a:txBody>
                  <a:tcPr/>
                </a:tc>
              </a:tr>
              <a:tr h="370840">
                <a:tc>
                  <a:txBody>
                    <a:bodyPr/>
                    <a:lstStyle/>
                    <a:p>
                      <a:pPr algn="ctr"/>
                      <a:r>
                        <a:rPr lang="en-US" altLang="zh-CN" dirty="0" smtClean="0"/>
                        <a:t>How</a:t>
                      </a:r>
                      <a:endParaRPr lang="zh-CN" altLang="en-US" dirty="0"/>
                    </a:p>
                  </a:txBody>
                  <a:tcPr/>
                </a:tc>
                <a:tc>
                  <a:txBody>
                    <a:bodyPr/>
                    <a:lstStyle/>
                    <a:p>
                      <a:r>
                        <a:rPr lang="zh-CN" altLang="en-US" dirty="0" smtClean="0"/>
                        <a:t>怎么被解决的。</a:t>
                      </a:r>
                      <a:endParaRPr lang="zh-CN" altLang="en-US" dirty="0"/>
                    </a:p>
                  </a:txBody>
                  <a:tcPr/>
                </a:tc>
              </a:tr>
              <a:tr h="370840">
                <a:tc>
                  <a:txBody>
                    <a:bodyPr/>
                    <a:lstStyle/>
                    <a:p>
                      <a:pPr algn="ctr"/>
                      <a:r>
                        <a:rPr lang="en-US" altLang="zh-CN" dirty="0" smtClean="0"/>
                        <a:t>How</a:t>
                      </a:r>
                      <a:r>
                        <a:rPr lang="zh-CN" altLang="en-US" dirty="0" smtClean="0"/>
                        <a:t> </a:t>
                      </a:r>
                      <a:r>
                        <a:rPr lang="en-US" altLang="zh-CN" dirty="0" smtClean="0"/>
                        <a:t>Much</a:t>
                      </a:r>
                      <a:endParaRPr lang="zh-CN" altLang="en-US" dirty="0"/>
                    </a:p>
                  </a:txBody>
                  <a:tcPr/>
                </a:tc>
                <a:tc>
                  <a:txBody>
                    <a:bodyPr/>
                    <a:lstStyle/>
                    <a:p>
                      <a:r>
                        <a:rPr lang="zh-CN" altLang="en-US" dirty="0" smtClean="0"/>
                        <a:t>事故的可量化的影响范围、造成的损失、影响了多少用户。</a:t>
                      </a:r>
                      <a:endParaRPr lang="zh-CN" altLang="en-US" dirty="0"/>
                    </a:p>
                  </a:txBody>
                  <a:tcPr/>
                </a:tc>
              </a:tr>
            </a:tbl>
          </a:graphicData>
        </a:graphic>
      </p:graphicFrame>
    </p:spTree>
    <p:extLst>
      <p:ext uri="{BB962C8B-B14F-4D97-AF65-F5344CB8AC3E}">
        <p14:creationId xmlns:p14="http://schemas.microsoft.com/office/powerpoint/2010/main" val="1643495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9" grpId="0" uiExpand="1" build="p"/>
      <p:bldP spid="7" grpId="0" build="p"/>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7784432" y="2238186"/>
            <a:ext cx="2911932" cy="1641490"/>
          </a:xfrm>
        </p:spPr>
        <p:txBody>
          <a:bodyPr/>
          <a:lstStyle/>
          <a:p>
            <a:pPr algn="r"/>
            <a:r>
              <a:rPr kumimoji="1" lang="zh-CN" altLang="en-US" dirty="0" smtClean="0"/>
              <a:t>案例</a:t>
            </a:r>
            <a:endParaRPr kumimoji="1" lang="zh-CN" altLang="en-US" dirty="0"/>
          </a:p>
        </p:txBody>
      </p:sp>
    </p:spTree>
    <p:extLst>
      <p:ext uri="{BB962C8B-B14F-4D97-AF65-F5344CB8AC3E}">
        <p14:creationId xmlns:p14="http://schemas.microsoft.com/office/powerpoint/2010/main" val="11753137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975557" y="1419726"/>
            <a:ext cx="2923674" cy="5065294"/>
          </a:xfrm>
        </p:spPr>
        <p:txBody>
          <a:bodyPr>
            <a:noAutofit/>
          </a:bodyPr>
          <a:lstStyle/>
          <a:p>
            <a:pPr marL="514350" indent="-514350">
              <a:buFont typeface="+mj-lt"/>
              <a:buAutoNum type="arabicPeriod"/>
            </a:pPr>
            <a:r>
              <a:rPr kumimoji="1" lang="zh-CN" altLang="en-US" sz="2000" dirty="0" smtClean="0"/>
              <a:t>为什么机器会停？</a:t>
            </a:r>
            <a:r>
              <a:rPr kumimoji="1" lang="en-US" altLang="zh-CN" sz="2000" dirty="0" smtClean="0"/>
              <a:t/>
            </a:r>
            <a:br>
              <a:rPr kumimoji="1" lang="en-US" altLang="zh-CN" sz="2000" dirty="0" smtClean="0"/>
            </a:br>
            <a:r>
              <a:rPr kumimoji="1" lang="zh-CN" altLang="en-US" sz="2000" dirty="0" smtClean="0"/>
              <a:t>电量超过</a:t>
            </a:r>
            <a:r>
              <a:rPr kumimoji="1" lang="zh-CN" altLang="en-US" sz="2000" dirty="0"/>
              <a:t>了负荷，保险丝就断了。</a:t>
            </a:r>
            <a:endParaRPr kumimoji="1" lang="en-US" altLang="zh-CN" sz="2000" dirty="0" smtClean="0"/>
          </a:p>
          <a:p>
            <a:pPr marL="514350" indent="-514350">
              <a:buFont typeface="+mj-lt"/>
              <a:buAutoNum type="arabicPeriod"/>
            </a:pPr>
            <a:r>
              <a:rPr kumimoji="1" lang="zh-CN" altLang="en-US" sz="2000" dirty="0" smtClean="0"/>
              <a:t>为什么会超载？</a:t>
            </a:r>
            <a:r>
              <a:rPr kumimoji="1" lang="en-US" altLang="zh-CN" sz="2000" dirty="0" smtClean="0"/>
              <a:t/>
            </a:r>
            <a:br>
              <a:rPr kumimoji="1" lang="en-US" altLang="zh-CN" sz="2000" dirty="0" smtClean="0"/>
            </a:br>
            <a:r>
              <a:rPr kumimoji="1" lang="zh-CN" altLang="en-US" sz="2000" dirty="0" smtClean="0"/>
              <a:t>轴承润滑不够。</a:t>
            </a:r>
            <a:endParaRPr kumimoji="1" lang="en-US" altLang="zh-CN" sz="2000" dirty="0" smtClean="0"/>
          </a:p>
          <a:p>
            <a:pPr marL="514350" indent="-514350">
              <a:buFont typeface="+mj-lt"/>
              <a:buAutoNum type="arabicPeriod"/>
            </a:pPr>
            <a:r>
              <a:rPr kumimoji="1" lang="zh-CN" altLang="en-US" sz="2000" dirty="0" smtClean="0"/>
              <a:t>为什么润滑不够？</a:t>
            </a:r>
            <a:r>
              <a:rPr kumimoji="1" lang="en-US" altLang="zh-CN" sz="2000" dirty="0" smtClean="0"/>
              <a:t/>
            </a:r>
            <a:br>
              <a:rPr kumimoji="1" lang="en-US" altLang="zh-CN" sz="2000" dirty="0" smtClean="0"/>
            </a:br>
            <a:r>
              <a:rPr kumimoji="1" lang="zh-CN" altLang="en-US" sz="2000" dirty="0" smtClean="0"/>
              <a:t>润滑泵失灵了，吸</a:t>
            </a:r>
            <a:r>
              <a:rPr lang="zh-CN" altLang="en-US" sz="2000" dirty="0" smtClean="0"/>
              <a:t>不</a:t>
            </a:r>
            <a:r>
              <a:rPr lang="zh-CN" altLang="en-US" sz="2000" dirty="0"/>
              <a:t>上</a:t>
            </a:r>
            <a:r>
              <a:rPr lang="zh-CN" altLang="en-US" sz="2000" dirty="0" smtClean="0"/>
              <a:t>油来。</a:t>
            </a:r>
            <a:endParaRPr kumimoji="1" lang="en-US" altLang="zh-CN" sz="2000" dirty="0" smtClean="0"/>
          </a:p>
          <a:p>
            <a:pPr marL="514350" indent="-514350">
              <a:buFont typeface="+mj-lt"/>
              <a:buAutoNum type="arabicPeriod"/>
            </a:pPr>
            <a:r>
              <a:rPr kumimoji="1" lang="zh-CN" altLang="en-US" sz="2000" dirty="0" smtClean="0"/>
              <a:t>为什么</a:t>
            </a:r>
            <a:r>
              <a:rPr kumimoji="1" lang="zh-CN" altLang="en-US" sz="2000" dirty="0"/>
              <a:t>吸</a:t>
            </a:r>
            <a:r>
              <a:rPr lang="zh-CN" altLang="en-US" sz="2000" dirty="0"/>
              <a:t>不上油来</a:t>
            </a:r>
            <a:r>
              <a:rPr kumimoji="1" lang="zh-CN" altLang="en-US" sz="2000" dirty="0" smtClean="0"/>
              <a:t>？</a:t>
            </a:r>
            <a:r>
              <a:rPr kumimoji="1" lang="en-US" altLang="zh-CN" sz="2000" dirty="0" smtClean="0"/>
              <a:t/>
            </a:r>
            <a:br>
              <a:rPr kumimoji="1" lang="en-US" altLang="zh-CN" sz="2000" dirty="0" smtClean="0"/>
            </a:br>
            <a:r>
              <a:rPr kumimoji="1" lang="zh-CN" altLang="en-US" sz="2000" dirty="0" smtClean="0"/>
              <a:t>因为油泵轮轴上有杂质，磨损、松动了。</a:t>
            </a:r>
            <a:endParaRPr kumimoji="1" lang="en-US" altLang="zh-CN" sz="2000" dirty="0" smtClean="0"/>
          </a:p>
          <a:p>
            <a:pPr marL="514350" indent="-514350">
              <a:buFont typeface="+mj-lt"/>
              <a:buAutoNum type="arabicPeriod"/>
            </a:pPr>
            <a:r>
              <a:rPr kumimoji="1" lang="zh-CN" altLang="en-US" sz="2000" dirty="0" smtClean="0"/>
              <a:t>为什么轮轴有杂质、磨损了呢？</a:t>
            </a:r>
            <a:r>
              <a:rPr kumimoji="1" lang="en-US" altLang="zh-CN" sz="2000" dirty="0" smtClean="0"/>
              <a:t/>
            </a:r>
            <a:br>
              <a:rPr kumimoji="1" lang="en-US" altLang="zh-CN" sz="2000" dirty="0" smtClean="0"/>
            </a:br>
            <a:r>
              <a:rPr kumimoji="1" lang="zh-CN" altLang="en-US" sz="2000" dirty="0" smtClean="0"/>
              <a:t>因为没安装滤网，</a:t>
            </a:r>
            <a:r>
              <a:rPr lang="zh-CN" altLang="en-US" sz="2000" dirty="0"/>
              <a:t>混进了铁屑等杂质</a:t>
            </a:r>
            <a:r>
              <a:rPr lang="zh-CN" altLang="en-US" sz="2000" dirty="0" smtClean="0"/>
              <a:t>。</a:t>
            </a:r>
            <a:endParaRPr kumimoji="1" lang="en-US" altLang="zh-CN" sz="2000" dirty="0" smtClean="0"/>
          </a:p>
        </p:txBody>
      </p:sp>
      <p:pic>
        <p:nvPicPr>
          <p:cNvPr id="7" name="图片 6"/>
          <p:cNvPicPr>
            <a:picLocks noChangeAspect="1"/>
          </p:cNvPicPr>
          <p:nvPr/>
        </p:nvPicPr>
        <p:blipFill>
          <a:blip r:embed="rId3"/>
          <a:stretch>
            <a:fillRect/>
          </a:stretch>
        </p:blipFill>
        <p:spPr>
          <a:xfrm>
            <a:off x="260685" y="231607"/>
            <a:ext cx="8514348" cy="6385761"/>
          </a:xfrm>
          <a:prstGeom prst="rect">
            <a:avLst/>
          </a:prstGeom>
        </p:spPr>
      </p:pic>
    </p:spTree>
    <p:extLst>
      <p:ext uri="{BB962C8B-B14F-4D97-AF65-F5344CB8AC3E}">
        <p14:creationId xmlns:p14="http://schemas.microsoft.com/office/powerpoint/2010/main" val="142985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98621" y="445168"/>
            <a:ext cx="902811" cy="523220"/>
          </a:xfrm>
          <a:prstGeom prst="rect">
            <a:avLst/>
          </a:prstGeom>
          <a:noFill/>
        </p:spPr>
        <p:txBody>
          <a:bodyPr wrap="none" rtlCol="0">
            <a:spAutoFit/>
          </a:bodyPr>
          <a:lstStyle/>
          <a:p>
            <a:r>
              <a:rPr kumimoji="1" lang="zh-CN" altLang="en-US" sz="2800" dirty="0" smtClean="0"/>
              <a:t>摔跤</a:t>
            </a:r>
            <a:endParaRPr kumimoji="1" lang="zh-CN" altLang="en-US" sz="2800" dirty="0"/>
          </a:p>
        </p:txBody>
      </p:sp>
      <p:cxnSp>
        <p:nvCxnSpPr>
          <p:cNvPr id="8" name="曲线连接符 7"/>
          <p:cNvCxnSpPr>
            <a:endCxn id="11" idx="1"/>
          </p:cNvCxnSpPr>
          <p:nvPr/>
        </p:nvCxnSpPr>
        <p:spPr>
          <a:xfrm>
            <a:off x="1010653" y="745803"/>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732547" y="1203158"/>
            <a:ext cx="1261884" cy="523220"/>
          </a:xfrm>
          <a:prstGeom prst="rect">
            <a:avLst/>
          </a:prstGeom>
          <a:noFill/>
        </p:spPr>
        <p:txBody>
          <a:bodyPr wrap="none" rtlCol="0">
            <a:spAutoFit/>
          </a:bodyPr>
          <a:lstStyle/>
          <a:p>
            <a:r>
              <a:rPr kumimoji="1" lang="zh-CN" altLang="en-US" sz="2800" dirty="0" smtClean="0"/>
              <a:t>地面滑</a:t>
            </a:r>
            <a:endParaRPr kumimoji="1" lang="zh-CN" altLang="en-US" sz="2800" dirty="0"/>
          </a:p>
        </p:txBody>
      </p:sp>
      <p:sp>
        <p:nvSpPr>
          <p:cNvPr id="12" name="文本框 11"/>
          <p:cNvSpPr txBox="1"/>
          <p:nvPr/>
        </p:nvSpPr>
        <p:spPr>
          <a:xfrm>
            <a:off x="2514600" y="2129745"/>
            <a:ext cx="1620957" cy="523220"/>
          </a:xfrm>
          <a:prstGeom prst="rect">
            <a:avLst/>
          </a:prstGeom>
          <a:noFill/>
        </p:spPr>
        <p:txBody>
          <a:bodyPr wrap="none" rtlCol="0">
            <a:spAutoFit/>
          </a:bodyPr>
          <a:lstStyle/>
          <a:p>
            <a:r>
              <a:rPr kumimoji="1" lang="zh-CN" altLang="en-US" sz="2800" dirty="0" smtClean="0"/>
              <a:t>地面有水</a:t>
            </a:r>
            <a:endParaRPr kumimoji="1" lang="zh-CN" altLang="en-US" sz="2800" dirty="0"/>
          </a:p>
        </p:txBody>
      </p:sp>
      <p:sp>
        <p:nvSpPr>
          <p:cNvPr id="13" name="文本框 12"/>
          <p:cNvSpPr txBox="1"/>
          <p:nvPr/>
        </p:nvSpPr>
        <p:spPr>
          <a:xfrm>
            <a:off x="3236494" y="3056332"/>
            <a:ext cx="2339102" cy="523220"/>
          </a:xfrm>
          <a:prstGeom prst="rect">
            <a:avLst/>
          </a:prstGeom>
          <a:noFill/>
        </p:spPr>
        <p:txBody>
          <a:bodyPr wrap="none" rtlCol="0">
            <a:spAutoFit/>
          </a:bodyPr>
          <a:lstStyle/>
          <a:p>
            <a:r>
              <a:rPr kumimoji="1" lang="zh-CN" altLang="en-US" sz="2800" dirty="0" smtClean="0"/>
              <a:t>喝水时水洒了</a:t>
            </a:r>
            <a:endParaRPr kumimoji="1" lang="zh-CN" altLang="en-US" sz="2800" dirty="0"/>
          </a:p>
        </p:txBody>
      </p:sp>
      <p:sp>
        <p:nvSpPr>
          <p:cNvPr id="14" name="文本框 13"/>
          <p:cNvSpPr txBox="1"/>
          <p:nvPr/>
        </p:nvSpPr>
        <p:spPr>
          <a:xfrm>
            <a:off x="3994484" y="3901316"/>
            <a:ext cx="2339102" cy="523220"/>
          </a:xfrm>
          <a:prstGeom prst="rect">
            <a:avLst/>
          </a:prstGeom>
          <a:noFill/>
        </p:spPr>
        <p:txBody>
          <a:bodyPr wrap="none" rtlCol="0">
            <a:spAutoFit/>
          </a:bodyPr>
          <a:lstStyle/>
          <a:p>
            <a:r>
              <a:rPr kumimoji="1" lang="zh-CN" altLang="en-US" sz="2800" dirty="0" smtClean="0"/>
              <a:t>因为没有杯托</a:t>
            </a:r>
            <a:endParaRPr kumimoji="1" lang="zh-CN" altLang="en-US" sz="2800" dirty="0"/>
          </a:p>
        </p:txBody>
      </p:sp>
      <p:cxnSp>
        <p:nvCxnSpPr>
          <p:cNvPr id="18" name="曲线连接符 17"/>
          <p:cNvCxnSpPr/>
          <p:nvPr/>
        </p:nvCxnSpPr>
        <p:spPr>
          <a:xfrm>
            <a:off x="1701753" y="1672390"/>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曲线连接符 18"/>
          <p:cNvCxnSpPr/>
          <p:nvPr/>
        </p:nvCxnSpPr>
        <p:spPr>
          <a:xfrm>
            <a:off x="2423647" y="2555169"/>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曲线连接符 19"/>
          <p:cNvCxnSpPr/>
          <p:nvPr/>
        </p:nvCxnSpPr>
        <p:spPr>
          <a:xfrm>
            <a:off x="3162872" y="3443961"/>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曲线连接符 20"/>
          <p:cNvCxnSpPr/>
          <p:nvPr/>
        </p:nvCxnSpPr>
        <p:spPr>
          <a:xfrm>
            <a:off x="3884766" y="4386817"/>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4803088" y="4844172"/>
            <a:ext cx="4852610" cy="523220"/>
          </a:xfrm>
          <a:prstGeom prst="rect">
            <a:avLst/>
          </a:prstGeom>
          <a:noFill/>
        </p:spPr>
        <p:txBody>
          <a:bodyPr wrap="none" rtlCol="0">
            <a:spAutoFit/>
          </a:bodyPr>
          <a:lstStyle/>
          <a:p>
            <a:r>
              <a:rPr kumimoji="1" lang="zh-CN" altLang="en-US" sz="2800" dirty="0" smtClean="0"/>
              <a:t>因为总务小妹休息了没拿出来</a:t>
            </a:r>
            <a:endParaRPr kumimoji="1" lang="zh-CN" altLang="en-US" sz="2800" dirty="0"/>
          </a:p>
        </p:txBody>
      </p:sp>
      <p:sp>
        <p:nvSpPr>
          <p:cNvPr id="23" name="文本框 22"/>
          <p:cNvSpPr txBox="1"/>
          <p:nvPr/>
        </p:nvSpPr>
        <p:spPr>
          <a:xfrm>
            <a:off x="7435516" y="876908"/>
            <a:ext cx="3057247" cy="584775"/>
          </a:xfrm>
          <a:prstGeom prst="rect">
            <a:avLst/>
          </a:prstGeom>
          <a:noFill/>
        </p:spPr>
        <p:txBody>
          <a:bodyPr wrap="none" rtlCol="0">
            <a:spAutoFit/>
          </a:bodyPr>
          <a:lstStyle/>
          <a:p>
            <a:r>
              <a:rPr kumimoji="1" lang="zh-CN" altLang="en-US" sz="3200" dirty="0" smtClean="0"/>
              <a:t>一个人摔了一跤</a:t>
            </a:r>
            <a:endParaRPr kumimoji="1" lang="zh-CN" altLang="en-US" sz="3200" dirty="0"/>
          </a:p>
        </p:txBody>
      </p:sp>
      <p:cxnSp>
        <p:nvCxnSpPr>
          <p:cNvPr id="15" name="曲线连接符 14"/>
          <p:cNvCxnSpPr/>
          <p:nvPr/>
        </p:nvCxnSpPr>
        <p:spPr>
          <a:xfrm>
            <a:off x="4803088" y="5268141"/>
            <a:ext cx="721894" cy="718965"/>
          </a:xfrm>
          <a:prstGeom prst="curvedConnector3">
            <a:avLst>
              <a:gd name="adj1" fmla="val -15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575596" y="5725496"/>
            <a:ext cx="3416320" cy="523220"/>
          </a:xfrm>
          <a:prstGeom prst="rect">
            <a:avLst/>
          </a:prstGeom>
          <a:noFill/>
        </p:spPr>
        <p:txBody>
          <a:bodyPr wrap="none" rtlCol="0">
            <a:spAutoFit/>
          </a:bodyPr>
          <a:lstStyle/>
          <a:p>
            <a:r>
              <a:rPr kumimoji="1" lang="zh-CN" altLang="en-US" sz="2800" dirty="0" smtClean="0"/>
              <a:t>因为总务小妹感冒了</a:t>
            </a:r>
            <a:endParaRPr kumimoji="1" lang="zh-CN" altLang="en-US" sz="2800" dirty="0"/>
          </a:p>
        </p:txBody>
      </p:sp>
    </p:spTree>
    <p:extLst>
      <p:ext uri="{BB962C8B-B14F-4D97-AF65-F5344CB8AC3E}">
        <p14:creationId xmlns:p14="http://schemas.microsoft.com/office/powerpoint/2010/main" val="19857205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marL="0" indent="0">
              <a:buNone/>
            </a:pPr>
            <a:r>
              <a:rPr kumimoji="1" lang="zh-CN" altLang="en-US" dirty="0" smtClean="0"/>
              <a:t>找到原因要找</a:t>
            </a:r>
            <a:r>
              <a:rPr kumimoji="1" lang="zh-CN" altLang="en-US" dirty="0" smtClean="0">
                <a:solidFill>
                  <a:srgbClr val="FFFF00"/>
                </a:solidFill>
              </a:rPr>
              <a:t>可控</a:t>
            </a:r>
            <a:r>
              <a:rPr kumimoji="1" lang="zh-CN" altLang="en-US" dirty="0" smtClean="0"/>
              <a:t>的原因，基于</a:t>
            </a:r>
            <a:r>
              <a:rPr kumimoji="1" lang="zh-CN" altLang="en-US" dirty="0" smtClean="0">
                <a:solidFill>
                  <a:srgbClr val="FFFF00"/>
                </a:solidFill>
              </a:rPr>
              <a:t>组织内部</a:t>
            </a:r>
            <a:r>
              <a:rPr kumimoji="1" lang="zh-CN" altLang="en-US" dirty="0" smtClean="0"/>
              <a:t>，要找</a:t>
            </a:r>
            <a:r>
              <a:rPr kumimoji="1" lang="zh-CN" altLang="en-US" dirty="0" smtClean="0">
                <a:solidFill>
                  <a:srgbClr val="FFFF00"/>
                </a:solidFill>
              </a:rPr>
              <a:t>内部</a:t>
            </a:r>
            <a:r>
              <a:rPr kumimoji="1" lang="zh-CN" altLang="en-US" dirty="0" smtClean="0"/>
              <a:t>的原因，而不能去找不可控的</a:t>
            </a:r>
            <a:r>
              <a:rPr kumimoji="1" lang="en-US" altLang="zh-CN" dirty="0" smtClean="0"/>
              <a:t>(</a:t>
            </a:r>
            <a:r>
              <a:rPr kumimoji="1" lang="zh-CN" altLang="en-US" dirty="0" smtClean="0"/>
              <a:t>比如顾客的原因</a:t>
            </a:r>
            <a:r>
              <a:rPr kumimoji="1" lang="en-US" altLang="zh-CN" dirty="0" smtClean="0"/>
              <a:t>)</a:t>
            </a:r>
          </a:p>
          <a:p>
            <a:pPr marL="0" indent="0">
              <a:buNone/>
            </a:pPr>
            <a:endParaRPr kumimoji="1" lang="en-US" altLang="zh-CN" dirty="0" smtClean="0"/>
          </a:p>
          <a:p>
            <a:pPr lvl="1"/>
            <a:r>
              <a:rPr kumimoji="1" lang="zh-CN" altLang="en-US" dirty="0" smtClean="0"/>
              <a:t>为什么滑倒了？   </a:t>
            </a:r>
            <a:endParaRPr kumimoji="1" lang="en-US" altLang="zh-CN" dirty="0"/>
          </a:p>
          <a:p>
            <a:pPr lvl="2"/>
            <a:r>
              <a:rPr kumimoji="1" lang="zh-CN" altLang="en-US" dirty="0" smtClean="0"/>
              <a:t>因为没有看到地上有水</a:t>
            </a:r>
            <a:endParaRPr kumimoji="1" lang="en-US" altLang="zh-CN" dirty="0" smtClean="0"/>
          </a:p>
          <a:p>
            <a:pPr lvl="1"/>
            <a:r>
              <a:rPr kumimoji="1" lang="zh-CN" altLang="en-US" dirty="0" smtClean="0"/>
              <a:t>为什么没看到地上有水？</a:t>
            </a:r>
            <a:endParaRPr kumimoji="1" lang="en-US" altLang="zh-CN" dirty="0" smtClean="0"/>
          </a:p>
          <a:p>
            <a:pPr lvl="2"/>
            <a:r>
              <a:rPr kumimoji="1" lang="zh-CN" altLang="en-US" dirty="0" smtClean="0"/>
              <a:t>仰头走路，没有防范意识</a:t>
            </a:r>
            <a:endParaRPr kumimoji="1" lang="en-US" altLang="zh-CN" dirty="0" smtClean="0"/>
          </a:p>
          <a:p>
            <a:pPr marL="685800" lvl="2">
              <a:spcBef>
                <a:spcPts val="1000"/>
              </a:spcBef>
            </a:pPr>
            <a:r>
              <a:rPr kumimoji="1" lang="zh-CN" altLang="en-US" dirty="0" smtClean="0"/>
              <a:t>为什么</a:t>
            </a:r>
            <a:r>
              <a:rPr kumimoji="1" lang="zh-CN" altLang="en-US" dirty="0"/>
              <a:t>仰头走路，没有防范</a:t>
            </a:r>
            <a:r>
              <a:rPr kumimoji="1" lang="zh-CN" altLang="en-US" dirty="0" smtClean="0"/>
              <a:t>意识？</a:t>
            </a:r>
            <a:endParaRPr kumimoji="1" lang="en-US" altLang="zh-CN" dirty="0"/>
          </a:p>
          <a:p>
            <a:endParaRPr kumimoji="1" lang="en-US" altLang="zh-CN" dirty="0" smtClean="0"/>
          </a:p>
          <a:p>
            <a:endParaRPr kumimoji="1" lang="zh-CN" altLang="en-US" dirty="0"/>
          </a:p>
        </p:txBody>
      </p:sp>
    </p:spTree>
    <p:extLst>
      <p:ext uri="{BB962C8B-B14F-4D97-AF65-F5344CB8AC3E}">
        <p14:creationId xmlns:p14="http://schemas.microsoft.com/office/powerpoint/2010/main" val="1751322257"/>
      </p:ext>
    </p:extLst>
  </p:cSld>
  <p:clrMapOvr>
    <a:masterClrMapping/>
  </p:clrMapOvr>
  <p:timing>
    <p:tnLst>
      <p:par>
        <p:cTn id="1" dur="indefinite" restart="never" nodeType="tmRoot"/>
      </p:par>
    </p:tnLst>
  </p:timing>
</p:sld>
</file>

<file path=ppt/theme/theme1.xml><?xml version="1.0" encoding="utf-8"?>
<a:theme xmlns:a="http://schemas.openxmlformats.org/drawingml/2006/main" name="TF10001006">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006" id="{A55DF1DA-22EC-4DA4-B170-D3F0FF81047C}" vid="{3BFA2149-51D1-489C-9B65-4F9563B089D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深度</Template>
  <TotalTime>3930</TotalTime>
  <Words>2248</Words>
  <Application>Microsoft Macintosh PowerPoint</Application>
  <PresentationFormat>宽屏</PresentationFormat>
  <Paragraphs>203</Paragraphs>
  <Slides>33</Slides>
  <Notes>12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33</vt:i4>
      </vt:variant>
    </vt:vector>
  </HeadingPairs>
  <TitlesOfParts>
    <vt:vector size="39" baseType="lpstr">
      <vt:lpstr>Corbel</vt:lpstr>
      <vt:lpstr>DengXian</vt:lpstr>
      <vt:lpstr>Mangal</vt:lpstr>
      <vt:lpstr>华文楷体</vt:lpstr>
      <vt:lpstr>Arial</vt:lpstr>
      <vt:lpstr>TF10001006</vt:lpstr>
      <vt:lpstr>5 WHYS  根本原因分析法  Root Cause Analysis</vt:lpstr>
      <vt:lpstr>RCA的几种分析方法</vt:lpstr>
      <vt:lpstr>PowerPoint 演示文稿</vt:lpstr>
      <vt:lpstr>5Whys法步骤</vt:lpstr>
      <vt:lpstr>PowerPoint 演示文稿</vt:lpstr>
      <vt:lpstr>案例</vt:lpstr>
      <vt:lpstr>PowerPoint 演示文稿</vt:lpstr>
      <vt:lpstr>PowerPoint 演示文稿</vt:lpstr>
      <vt:lpstr>PowerPoint 演示文稿</vt:lpstr>
      <vt:lpstr>PowerPoint 演示文稿</vt:lpstr>
      <vt:lpstr>问题描述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这个分析有什么问题？</vt:lpstr>
      <vt:lpstr>根本原因分析</vt:lpstr>
      <vt:lpstr>PowerPoint 演示文稿</vt:lpstr>
      <vt:lpstr>PowerPoint 演示文稿</vt:lpstr>
      <vt:lpstr>PowerPoint 演示文稿</vt:lpstr>
      <vt:lpstr>PowerPoint 演示文稿</vt:lpstr>
      <vt:lpstr>PowerPoint 演示文稿</vt:lpstr>
      <vt:lpstr>PowerPoint 演示文稿</vt:lpstr>
      <vt:lpstr>5Why注意事项</vt:lpstr>
      <vt:lpstr>PowerPoint 演示文稿</vt:lpstr>
      <vt:lpstr>CaseStudy</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 Whys 根本原因分析法</dc:title>
  <dc:creator>Microsoft Office 用户</dc:creator>
  <cp:lastModifiedBy>Microsoft Office 用户</cp:lastModifiedBy>
  <cp:revision>90</cp:revision>
  <dcterms:created xsi:type="dcterms:W3CDTF">2017-05-07T12:18:46Z</dcterms:created>
  <dcterms:modified xsi:type="dcterms:W3CDTF">2017-05-16T07:33:45Z</dcterms:modified>
</cp:coreProperties>
</file>

<file path=docProps/thumbnail.jpeg>
</file>